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drawings/drawing6.xml" ContentType="application/vnd.openxmlformats-officedocument.drawingml.chartshapes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  <p:sldMasterId id="2147483678" r:id="rId3"/>
    <p:sldMasterId id="2147483684" r:id="rId4"/>
  </p:sldMasterIdLst>
  <p:notesMasterIdLst>
    <p:notesMasterId r:id="rId18"/>
  </p:notesMasterIdLst>
  <p:handoutMasterIdLst>
    <p:handoutMasterId r:id="rId19"/>
  </p:handoutMasterIdLst>
  <p:sldIdLst>
    <p:sldId id="257" r:id="rId5"/>
    <p:sldId id="337" r:id="rId6"/>
    <p:sldId id="338" r:id="rId7"/>
    <p:sldId id="345" r:id="rId8"/>
    <p:sldId id="340" r:id="rId9"/>
    <p:sldId id="341" r:id="rId10"/>
    <p:sldId id="342" r:id="rId11"/>
    <p:sldId id="324" r:id="rId12"/>
    <p:sldId id="343" r:id="rId13"/>
    <p:sldId id="326" r:id="rId14"/>
    <p:sldId id="344" r:id="rId15"/>
    <p:sldId id="346" r:id="rId16"/>
    <p:sldId id="348" r:id="rId17"/>
  </p:sldIdLst>
  <p:sldSz cx="12192000" cy="6858000"/>
  <p:notesSz cx="6724650" cy="9774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E09732-74F5-2FEA-C763-22793BA88DBA}" name="Petrović Matija" initials="PM" userId="S::matija.petrovic@podravka.hr::6154d233-7ace-49a6-b138-bcd628cbe4bf" providerId="AD"/>
  <p188:author id="{90130E51-F3CE-26F9-2682-2C85B906F4E2}" name="Matoničkin Petar" initials="MP" userId="S::petar.matonickin@podravka.hr::167d8514-82ee-4754-83f8-626ece4449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832"/>
    <a:srgbClr val="00B050"/>
    <a:srgbClr val="A6A6A6"/>
    <a:srgbClr val="E02211"/>
    <a:srgbClr val="C00000"/>
    <a:srgbClr val="57B63D"/>
    <a:srgbClr val="CA2128"/>
    <a:srgbClr val="CC210E"/>
    <a:srgbClr val="CD1E06"/>
    <a:srgbClr val="1A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6349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40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Objave%20rezultata\2024\1Q%202024\Podloge%20za%201Q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orion\Odnosi%20s%20investitorima\Objave%20rezultata\2024\1Q%202024\Podloge%20za%201Q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orion\Odnosi%20s%20investitorima\Objave%20rezultata\2024\1Q%202024\Podloge%20za%201Q%202024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orion\Odnosi%20s%20investitorima\Objave%20rezultata\2024\1Q%202024\Podloge%20za%201Q%202024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orion\Odnosi%20s%20investitorima\Objave%20rezultata\2024\1Q%202024\Podloge%20za%201Q%202024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\\orion\Odnosi%20s%20investitorima\Objave%20rezultata\2024\1Q%202024\Podloge%20za%201Q%202024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5.xml"/><Relationship Id="rId4" Type="http://schemas.openxmlformats.org/officeDocument/2006/relationships/oleObject" Target="file:///\\orion\Odnosi%20s%20investitorima\Objave%20rezultata\2024\1Q%202024\Podloge%20za%201Q%202024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6.xml"/><Relationship Id="rId4" Type="http://schemas.openxmlformats.org/officeDocument/2006/relationships/oleObject" Target="file:///\\orion\Odnosi%20s%20investitorima\Objave%20rezultata\2024\1Q%202024\Podloge%20za%201Q%20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999439421818068E-2"/>
          <c:y val="0.12150872060367926"/>
          <c:w val="0.89724133986928101"/>
          <c:h val="0.78819956823209314"/>
        </c:manualLayout>
      </c:layout>
      <c:barChart>
        <c:barDir val="col"/>
        <c:grouping val="clustered"/>
        <c:varyColors val="0"/>
        <c:ser>
          <c:idx val="6"/>
          <c:order val="0"/>
          <c:tx>
            <c:strRef>
              <c:f>'Prodaja po segmentima 1Q 2023.'!$B$16</c:f>
              <c:strCache>
                <c:ptCount val="1"/>
                <c:pt idx="0">
                  <c:v>1. - 3. 2023.</c:v>
                </c:pt>
              </c:strCache>
            </c:strRef>
          </c:tx>
          <c:spPr>
            <a:solidFill>
              <a:srgbClr val="A6A6A6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212779026080471E-4"/>
                  <c:y val="5.0395833333333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B5-41D3-B27D-48CC1A487DC1}"/>
                </c:ext>
              </c:extLst>
            </c:dLbl>
            <c:dLbl>
              <c:idx val="1"/>
              <c:layout>
                <c:manualLayout>
                  <c:x val="-7.5907953393783161E-17"/>
                  <c:y val="-7.559375000000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B5-41D3-B27D-48CC1A487DC1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B5-41D3-B27D-48CC1A487DC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'Prodaja po segmentima 1Q 2023.'!$A$17:$A$19</c:f>
              <c:strCache>
                <c:ptCount val="3"/>
                <c:pt idx="0">
                  <c:v>Grupa</c:v>
                </c:pt>
                <c:pt idx="1">
                  <c:v>Prehrana</c:v>
                </c:pt>
                <c:pt idx="2">
                  <c:v>Farma</c:v>
                </c:pt>
              </c:strCache>
            </c:strRef>
          </c:cat>
          <c:val>
            <c:numRef>
              <c:f>'Prodaja po segmentima 1Q 2023.'!$B$17:$B$19</c:f>
              <c:numCache>
                <c:formatCode>#,##0.0;\ \(#,##0.0\)</c:formatCode>
                <c:ptCount val="3"/>
                <c:pt idx="0">
                  <c:v>175.85455557</c:v>
                </c:pt>
                <c:pt idx="1">
                  <c:v>131.69466525999999</c:v>
                </c:pt>
                <c:pt idx="2">
                  <c:v>44.159890309999994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B5-41D3-B27D-48CC1A487DC1}"/>
            </c:ext>
          </c:extLst>
        </c:ser>
        <c:ser>
          <c:idx val="0"/>
          <c:order val="1"/>
          <c:tx>
            <c:strRef>
              <c:f>'Prodaja po segmentima 1Q 2023.'!$C$16</c:f>
              <c:strCache>
                <c:ptCount val="1"/>
                <c:pt idx="0">
                  <c:v>1. - 3. 2024.</c:v>
                </c:pt>
              </c:strCache>
            </c:strRef>
          </c:tx>
          <c:spPr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B383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B5-41D3-B27D-48CC1A487DC1}"/>
              </c:ext>
            </c:extLst>
          </c:dPt>
          <c:dPt>
            <c:idx val="1"/>
            <c:invertIfNegative val="0"/>
            <c:bubble3D val="0"/>
            <c:spPr>
              <a:solidFill>
                <a:srgbClr val="DB383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B5-41D3-B27D-48CC1A487DC1}"/>
              </c:ext>
            </c:extLst>
          </c:dPt>
          <c:dPt>
            <c:idx val="2"/>
            <c:invertIfNegative val="0"/>
            <c:bubble3D val="0"/>
            <c:spPr>
              <a:solidFill>
                <a:srgbClr val="DB383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DB5-41D3-B27D-48CC1A487DC1}"/>
              </c:ext>
            </c:extLst>
          </c:dPt>
          <c:dLbls>
            <c:dLbl>
              <c:idx val="0"/>
              <c:layout>
                <c:manualLayout>
                  <c:x val="7.9003324122119706E-3"/>
                  <c:y val="6.29965277777777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B5-41D3-B27D-48CC1A487DC1}"/>
                </c:ext>
              </c:extLst>
            </c:dLbl>
            <c:dLbl>
              <c:idx val="1"/>
              <c:layout>
                <c:manualLayout>
                  <c:x val="7.9003324122119325E-3"/>
                  <c:y val="-2.51979166666666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DB5-41D3-B27D-48CC1A487DC1}"/>
                </c:ext>
              </c:extLst>
            </c:dLbl>
            <c:dLbl>
              <c:idx val="2"/>
              <c:layout>
                <c:manualLayout>
                  <c:x val="0"/>
                  <c:y val="-2.5197916666667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B5-41D3-B27D-48CC1A487DC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'Prodaja po segmentima 1Q 2023.'!$A$17:$A$19</c:f>
              <c:strCache>
                <c:ptCount val="3"/>
                <c:pt idx="0">
                  <c:v>Grupa</c:v>
                </c:pt>
                <c:pt idx="1">
                  <c:v>Prehrana</c:v>
                </c:pt>
                <c:pt idx="2">
                  <c:v>Farma</c:v>
                </c:pt>
              </c:strCache>
            </c:strRef>
          </c:cat>
          <c:val>
            <c:numRef>
              <c:f>'Prodaja po segmentima 1Q 2023.'!$C$17:$C$19</c:f>
              <c:numCache>
                <c:formatCode>#,##0.0;\ \(#,##0.0\)</c:formatCode>
                <c:ptCount val="3"/>
                <c:pt idx="0">
                  <c:v>191.78128612999998</c:v>
                </c:pt>
                <c:pt idx="1">
                  <c:v>146.52321874</c:v>
                </c:pt>
                <c:pt idx="2">
                  <c:v>45.258067390000008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DB5-41D3-B27D-48CC1A487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5"/>
        <c:axId val="533952984"/>
        <c:axId val="533950632"/>
      </c:barChart>
      <c:catAx>
        <c:axId val="533952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defRPr>
            </a:pPr>
            <a:endParaRPr lang="sr-Latn-RS"/>
          </a:p>
        </c:txPr>
        <c:crossAx val="533950632"/>
        <c:crosses val="autoZero"/>
        <c:auto val="1"/>
        <c:lblAlgn val="ctr"/>
        <c:lblOffset val="100"/>
        <c:noMultiLvlLbl val="0"/>
      </c:catAx>
      <c:valAx>
        <c:axId val="533950632"/>
        <c:scaling>
          <c:orientation val="minMax"/>
          <c:max val="25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defRPr>
            </a:pPr>
            <a:endParaRPr lang="sr-Latn-RS"/>
          </a:p>
        </c:txPr>
        <c:crossAx val="53395298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037901467516505"/>
          <c:y val="3.7798611111111049E-3"/>
          <c:w val="0.19340044966738973"/>
          <c:h val="0.22002899878880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Arial" panose="020B0604020202020204" pitchFamily="34" charset="0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Podravka Sans" pitchFamily="50" charset="0"/>
          <a:ea typeface="Podravka Sans" pitchFamily="50" charset="0"/>
          <a:cs typeface="Arial" panose="020B0604020202020204" pitchFamily="34" charset="0"/>
        </a:defRPr>
      </a:pPr>
      <a:endParaRPr lang="sr-Latn-R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E9-4EEF-8D1E-491EF5F3317E}"/>
              </c:ext>
            </c:extLst>
          </c:dPt>
          <c:dPt>
            <c:idx val="13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E9-4EEF-8D1E-491EF5F3317E}"/>
              </c:ext>
            </c:extLst>
          </c:dPt>
          <c:dLbls>
            <c:dLbl>
              <c:idx val="0"/>
              <c:layout>
                <c:manualLayout>
                  <c:x val="1.1051683203002381E-3"/>
                  <c:y val="-9.7320494518340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E9-4EEF-8D1E-491EF5F3317E}"/>
                </c:ext>
              </c:extLst>
            </c:dLbl>
            <c:dLbl>
              <c:idx val="13"/>
              <c:layout>
                <c:manualLayout>
                  <c:x val="-1.468065881732682E-3"/>
                  <c:y val="-0.311501389665801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E9-4EEF-8D1E-491EF5F331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'Prodaja po kategoriji 1Q 2023.'!$A$63:$A$76</c:f>
              <c:strCache>
                <c:ptCount val="14"/>
                <c:pt idx="0">
                  <c:v>Prihodi 1Q 2023.</c:v>
                </c:pt>
                <c:pt idx="1">
                  <c:v>PP Kulinarstvo</c:v>
                </c:pt>
                <c:pt idx="2">
                  <c:v>PP Juhe</c:v>
                </c:pt>
                <c:pt idx="3">
                  <c:v>PP Žitarice, snack i napitci</c:v>
                </c:pt>
                <c:pt idx="4">
                  <c:v>PP Kremni namazi i slastice</c:v>
                </c:pt>
                <c:pt idx="5">
                  <c:v>PP Pekarstvo</c:v>
                </c:pt>
                <c:pt idx="6">
                  <c:v>PP Voće i povrće</c:v>
                </c:pt>
                <c:pt idx="7">
                  <c:v>PP Osnovna hrana</c:v>
                </c:pt>
                <c:pt idx="8">
                  <c:v>PP Mesni proizvodi</c:v>
                </c:pt>
                <c:pt idx="9">
                  <c:v>PP Riba</c:v>
                </c:pt>
                <c:pt idx="10">
                  <c:v>Lijekovi na recept</c:v>
                </c:pt>
                <c:pt idx="11">
                  <c:v>Bezreceptni program</c:v>
                </c:pt>
                <c:pt idx="12">
                  <c:v>Ostala prodaja</c:v>
                </c:pt>
                <c:pt idx="13">
                  <c:v>Prihodi 1Q 2024.</c:v>
                </c:pt>
              </c:strCache>
            </c:strRef>
          </c:cat>
          <c:val>
            <c:numRef>
              <c:f>'Prodaja po kategoriji 1Q 2023.'!$B$63:$B$76</c:f>
              <c:numCache>
                <c:formatCode>#,##0.0;\ \(#,##0.0\)</c:formatCode>
                <c:ptCount val="14"/>
                <c:pt idx="0">
                  <c:v>175.85455557</c:v>
                </c:pt>
                <c:pt idx="1">
                  <c:v>175.85455557</c:v>
                </c:pt>
                <c:pt idx="2">
                  <c:v>181.57644066</c:v>
                </c:pt>
                <c:pt idx="3">
                  <c:v>183.40890960999999</c:v>
                </c:pt>
                <c:pt idx="4">
                  <c:v>184.74187927</c:v>
                </c:pt>
                <c:pt idx="5">
                  <c:v>186.43762885999999</c:v>
                </c:pt>
                <c:pt idx="6">
                  <c:v>186.43762885999999</c:v>
                </c:pt>
                <c:pt idx="7">
                  <c:v>185.55438656999999</c:v>
                </c:pt>
                <c:pt idx="8">
                  <c:v>185.55438656999999</c:v>
                </c:pt>
                <c:pt idx="9">
                  <c:v>186.77776213999999</c:v>
                </c:pt>
                <c:pt idx="10">
                  <c:v>186.22434321</c:v>
                </c:pt>
                <c:pt idx="11">
                  <c:v>186.22434321</c:v>
                </c:pt>
                <c:pt idx="12">
                  <c:v>187.12417010999999</c:v>
                </c:pt>
                <c:pt idx="13">
                  <c:v>191.78128612999998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E9-4EEF-8D1E-491EF5F3317E}"/>
            </c:ext>
          </c:extLst>
        </c:ser>
        <c:ser>
          <c:idx val="1"/>
          <c:order val="1"/>
          <c:spPr>
            <a:solidFill>
              <a:srgbClr val="C00000">
                <a:alpha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'Prodaja po kategoriji 1Q 2023.'!$A$63:$A$76</c:f>
              <c:strCache>
                <c:ptCount val="14"/>
                <c:pt idx="0">
                  <c:v>Prihodi 1Q 2023.</c:v>
                </c:pt>
                <c:pt idx="1">
                  <c:v>PP Kulinarstvo</c:v>
                </c:pt>
                <c:pt idx="2">
                  <c:v>PP Juhe</c:v>
                </c:pt>
                <c:pt idx="3">
                  <c:v>PP Žitarice, snack i napitci</c:v>
                </c:pt>
                <c:pt idx="4">
                  <c:v>PP Kremni namazi i slastice</c:v>
                </c:pt>
                <c:pt idx="5">
                  <c:v>PP Pekarstvo</c:v>
                </c:pt>
                <c:pt idx="6">
                  <c:v>PP Voće i povrće</c:v>
                </c:pt>
                <c:pt idx="7">
                  <c:v>PP Osnovna hrana</c:v>
                </c:pt>
                <c:pt idx="8">
                  <c:v>PP Mesni proizvodi</c:v>
                </c:pt>
                <c:pt idx="9">
                  <c:v>PP Riba</c:v>
                </c:pt>
                <c:pt idx="10">
                  <c:v>Lijekovi na recept</c:v>
                </c:pt>
                <c:pt idx="11">
                  <c:v>Bezreceptni program</c:v>
                </c:pt>
                <c:pt idx="12">
                  <c:v>Ostala prodaja</c:v>
                </c:pt>
                <c:pt idx="13">
                  <c:v>Prihodi 1Q 2024.</c:v>
                </c:pt>
              </c:strCache>
            </c:strRef>
          </c:cat>
          <c:val>
            <c:numRef>
              <c:f>'Prodaja po kategoriji 1Q 2023.'!$C$63:$C$76</c:f>
              <c:numCache>
                <c:formatCode>#,##0.0;\ \(#,##0.0\)</c:formatCode>
                <c:ptCount val="14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0.30135618999999636</c:v>
                </c:pt>
                <c:pt idx="6">
                  <c:v>0</c:v>
                </c:pt>
                <c:pt idx="7">
                  <c:v>2.1215801800000005</c:v>
                </c:pt>
                <c:pt idx="8">
                  <c:v>0</c:v>
                </c:pt>
                <c:pt idx="9">
                  <c:v>6.4174810000000804E-2</c:v>
                </c:pt>
                <c:pt idx="10">
                  <c:v>0.55341892999999942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E9-4EEF-8D1E-491EF5F3317E}"/>
            </c:ext>
          </c:extLst>
        </c:ser>
        <c:ser>
          <c:idx val="2"/>
          <c:order val="2"/>
          <c:spPr>
            <a:solidFill>
              <a:schemeClr val="accent6">
                <a:alpha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0.12161071961786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FE9-4EEF-8D1E-491EF5F3317E}"/>
                </c:ext>
              </c:extLst>
            </c:dLbl>
            <c:dLbl>
              <c:idx val="2"/>
              <c:layout>
                <c:manualLayout>
                  <c:x val="1.1051320854738335E-3"/>
                  <c:y val="-7.093958644375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FE9-4EEF-8D1E-491EF5F3317E}"/>
                </c:ext>
              </c:extLst>
            </c:dLbl>
            <c:dLbl>
              <c:idx val="3"/>
              <c:layout>
                <c:manualLayout>
                  <c:x val="0"/>
                  <c:y val="-6.080535980893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FE9-4EEF-8D1E-491EF5F3317E}"/>
                </c:ext>
              </c:extLst>
            </c:dLbl>
            <c:dLbl>
              <c:idx val="4"/>
              <c:layout>
                <c:manualLayout>
                  <c:x val="0"/>
                  <c:y val="-6.080535980893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FE9-4EEF-8D1E-491EF5F3317E}"/>
                </c:ext>
              </c:extLst>
            </c:dLbl>
            <c:dLbl>
              <c:idx val="5"/>
              <c:layout>
                <c:manualLayout>
                  <c:x val="2.2102499267266959E-3"/>
                  <c:y val="-4.30700642126942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ysClr val="windowText" lastClr="000000"/>
                        </a:solidFill>
                        <a:latin typeface="Podravka Sans" pitchFamily="50" charset="0"/>
                        <a:ea typeface="Podravka Sans" pitchFamily="50" charset="0"/>
                        <a:cs typeface="+mn-cs"/>
                      </a:defRPr>
                    </a:pPr>
                    <a:fld id="{2181CA3E-3EC0-4BAE-B9DC-4B2AB542AE34}" type="CELLREF">
                      <a:rPr lang="en-US"/>
                      <a:pPr>
                        <a:defRPr/>
                      </a:pPr>
                      <a:t>[CELLREF]</a:t>
                    </a:fld>
                    <a:endParaRPr lang="hr-HR"/>
                  </a:p>
                </c:rich>
              </c:tx>
              <c:numFmt formatCode="#,##0.0;\ 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822133863866345E-2"/>
                      <c:h val="8.0060390415096327E-2"/>
                    </c:manualLayout>
                  </c15:layout>
                  <c15:dlblFieldTable>
                    <c15:dlblFTEntry>
                      <c15:txfldGUID>{2181CA3E-3EC0-4BAE-B9DC-4B2AB542AE34}</c15:txfldGUID>
                      <c15:f>'Prodaja po kategoriji 1Q 2023.'!$E$68</c15:f>
                      <c15:dlblFieldTableCache>
                        <c:ptCount val="1"/>
                        <c:pt idx="0">
                          <c:v> (0,3)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CFE9-4EEF-8D1E-491EF5F3317E}"/>
                </c:ext>
              </c:extLst>
            </c:dLbl>
            <c:dLbl>
              <c:idx val="6"/>
              <c:layout>
                <c:manualLayout>
                  <c:x val="0"/>
                  <c:y val="-6.080535980893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FE9-4EEF-8D1E-491EF5F3317E}"/>
                </c:ext>
              </c:extLst>
            </c:dLbl>
            <c:dLbl>
              <c:idx val="7"/>
              <c:layout>
                <c:manualLayout>
                  <c:x val="-5.5258416015011903E-4"/>
                  <c:y val="-3.546979322187812E-2"/>
                </c:manualLayout>
              </c:layout>
              <c:tx>
                <c:strRef>
                  <c:f>'Prodaja po kategoriji 1Q 2023.'!$E$70</c:f>
                  <c:strCache>
                    <c:ptCount val="1"/>
                    <c:pt idx="0">
                      <c:v> (2,1)</c:v>
                    </c:pt>
                  </c:strCache>
                </c:strRef>
              </c:tx>
              <c:numFmt formatCode="#,##0.0;\ 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504247231448333E-2"/>
                      <c:h val="8.0060390415096327E-2"/>
                    </c:manualLayout>
                  </c15:layout>
                  <c15:dlblFieldTable>
                    <c15:dlblFTEntry>
                      <c15:txfldGUID>{EE21B58C-E7BB-4299-96AE-C191BF54BB58}</c15:txfldGUID>
                      <c15:f>'Prodaja po kategoriji 1Q 2023.'!$E$70</c15:f>
                      <c15:dlblFieldTableCache>
                        <c:ptCount val="1"/>
                        <c:pt idx="0">
                          <c:v> (2,1)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CFE9-4EEF-8D1E-491EF5F3317E}"/>
                </c:ext>
              </c:extLst>
            </c:dLbl>
            <c:dLbl>
              <c:idx val="8"/>
              <c:layout>
                <c:manualLayout>
                  <c:x val="-1.1051320854739552E-3"/>
                  <c:y val="-7.093958644375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FE9-4EEF-8D1E-491EF5F3317E}"/>
                </c:ext>
              </c:extLst>
            </c:dLbl>
            <c:dLbl>
              <c:idx val="9"/>
              <c:layout>
                <c:manualLayout>
                  <c:x val="-8.1042083396354446E-17"/>
                  <c:y val="-6.0805359808933965E-2"/>
                </c:manualLayout>
              </c:layout>
              <c:tx>
                <c:strRef>
                  <c:f>'Prodaja po kategoriji 1Q 2023.'!$E$72</c:f>
                  <c:strCache>
                    <c:ptCount val="1"/>
                    <c:pt idx="0">
                      <c:v> (0,1)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{221BDD49-C4F3-4B48-9C81-D7F9AB1D645B}</c15:txfldGUID>
                      <c15:f>'Prodaja po kategoriji 1Q 2023.'!$E$72</c15:f>
                      <c15:dlblFieldTableCache>
                        <c:ptCount val="1"/>
                        <c:pt idx="0">
                          <c:v> (0,1)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CFE9-4EEF-8D1E-491EF5F3317E}"/>
                </c:ext>
              </c:extLst>
            </c:dLbl>
            <c:dLbl>
              <c:idx val="10"/>
              <c:layout>
                <c:manualLayout>
                  <c:x val="-1.6151717621741571E-16"/>
                  <c:y val="-4.5604019856700442E-2"/>
                </c:manualLayout>
              </c:layout>
              <c:tx>
                <c:strRef>
                  <c:f>'Prodaja po kategoriji 1Q 2023.'!$E$73</c:f>
                  <c:strCache>
                    <c:ptCount val="1"/>
                    <c:pt idx="0">
                      <c:v> (0,6)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{6290EAB1-EDF8-4ADC-8828-2FD0ECAA25DC}</c15:txfldGUID>
                      <c15:f>'Prodaja po kategoriji 1Q 2023.'!$E$73</c15:f>
                      <c15:dlblFieldTableCache>
                        <c:ptCount val="1"/>
                        <c:pt idx="0">
                          <c:v> (0,6)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CFE9-4EEF-8D1E-491EF5F3317E}"/>
                </c:ext>
              </c:extLst>
            </c:dLbl>
            <c:dLbl>
              <c:idx val="11"/>
              <c:layout>
                <c:manualLayout>
                  <c:x val="-1.6151717621741571E-16"/>
                  <c:y val="-4.5604019856700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FE9-4EEF-8D1E-491EF5F3317E}"/>
                </c:ext>
              </c:extLst>
            </c:dLbl>
            <c:dLbl>
              <c:idx val="12"/>
              <c:layout>
                <c:manualLayout>
                  <c:x val="0"/>
                  <c:y val="-0.10134226634822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FE9-4EEF-8D1E-491EF5F3317E}"/>
                </c:ext>
              </c:extLst>
            </c:dLbl>
            <c:numFmt formatCode="#,##0.0;\ 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'Prodaja po kategoriji 1Q 2023.'!$A$63:$A$76</c:f>
              <c:strCache>
                <c:ptCount val="14"/>
                <c:pt idx="0">
                  <c:v>Prihodi 1Q 2023.</c:v>
                </c:pt>
                <c:pt idx="1">
                  <c:v>PP Kulinarstvo</c:v>
                </c:pt>
                <c:pt idx="2">
                  <c:v>PP Juhe</c:v>
                </c:pt>
                <c:pt idx="3">
                  <c:v>PP Žitarice, snack i napitci</c:v>
                </c:pt>
                <c:pt idx="4">
                  <c:v>PP Kremni namazi i slastice</c:v>
                </c:pt>
                <c:pt idx="5">
                  <c:v>PP Pekarstvo</c:v>
                </c:pt>
                <c:pt idx="6">
                  <c:v>PP Voće i povrće</c:v>
                </c:pt>
                <c:pt idx="7">
                  <c:v>PP Osnovna hrana</c:v>
                </c:pt>
                <c:pt idx="8">
                  <c:v>PP Mesni proizvodi</c:v>
                </c:pt>
                <c:pt idx="9">
                  <c:v>PP Riba</c:v>
                </c:pt>
                <c:pt idx="10">
                  <c:v>Lijekovi na recept</c:v>
                </c:pt>
                <c:pt idx="11">
                  <c:v>Bezreceptni program</c:v>
                </c:pt>
                <c:pt idx="12">
                  <c:v>Ostala prodaja</c:v>
                </c:pt>
                <c:pt idx="13">
                  <c:v>Prihodi 1Q 2024.</c:v>
                </c:pt>
              </c:strCache>
            </c:strRef>
          </c:cat>
          <c:val>
            <c:numRef>
              <c:f>'Prodaja po kategoriji 1Q 2023.'!$D$63:$D$76</c:f>
              <c:numCache>
                <c:formatCode>#,##0.0;\ \(#,##0.0\)</c:formatCode>
                <c:ptCount val="14"/>
                <c:pt idx="1">
                  <c:v>5.7218850899999971</c:v>
                </c:pt>
                <c:pt idx="2">
                  <c:v>1.8324689499999991</c:v>
                </c:pt>
                <c:pt idx="3">
                  <c:v>1.3329696599999981</c:v>
                </c:pt>
                <c:pt idx="4">
                  <c:v>1.9971057800000001</c:v>
                </c:pt>
                <c:pt idx="5">
                  <c:v>0</c:v>
                </c:pt>
                <c:pt idx="6">
                  <c:v>1.2383378900000022</c:v>
                </c:pt>
                <c:pt idx="7">
                  <c:v>0</c:v>
                </c:pt>
                <c:pt idx="8">
                  <c:v>1.2875503799999972</c:v>
                </c:pt>
                <c:pt idx="9">
                  <c:v>0</c:v>
                </c:pt>
                <c:pt idx="10">
                  <c:v>0</c:v>
                </c:pt>
                <c:pt idx="11">
                  <c:v>0.89982690000000076</c:v>
                </c:pt>
                <c:pt idx="12">
                  <c:v>4.6571160200000001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FE9-4EEF-8D1E-491EF5F331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85103048"/>
        <c:axId val="385101408"/>
      </c:barChart>
      <c:catAx>
        <c:axId val="3851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5101408"/>
        <c:crosses val="autoZero"/>
        <c:auto val="1"/>
        <c:lblAlgn val="ctr"/>
        <c:lblOffset val="100"/>
        <c:noMultiLvlLbl val="0"/>
      </c:catAx>
      <c:valAx>
        <c:axId val="385101408"/>
        <c:scaling>
          <c:orientation val="minMax"/>
          <c:max val="200"/>
          <c:min val="171"/>
        </c:scaling>
        <c:delete val="0"/>
        <c:axPos val="l"/>
        <c:numFmt formatCode="#,##0.0;\ \(#,##0.0\)" sourceLinked="1"/>
        <c:majorTickMark val="in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510304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Podravka Sans" pitchFamily="50" charset="0"/>
          <a:ea typeface="Podravka Sans" pitchFamily="50" charset="0"/>
        </a:defRPr>
      </a:pPr>
      <a:endParaRPr lang="sr-Latn-R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92370281934716E-2"/>
          <c:y val="0.14602963705275906"/>
          <c:w val="0.85763883036441757"/>
          <c:h val="0.8147148148148147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DB3832"/>
              </a:solidFill>
            </c:spPr>
            <c:extLst>
              <c:ext xmlns:c16="http://schemas.microsoft.com/office/drawing/2014/chart" uri="{C3380CC4-5D6E-409C-BE32-E72D297353CC}">
                <c16:uniqueId val="{00000001-5FC5-45F5-936C-B1C424CE353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FC5-45F5-936C-B1C424CE353E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5FC5-45F5-936C-B1C424CE353E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5FC5-45F5-936C-B1C424CE353E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9-5FC5-45F5-936C-B1C424CE353E}"/>
              </c:ext>
            </c:extLst>
          </c:dPt>
          <c:dLbls>
            <c:dLbl>
              <c:idx val="0"/>
              <c:layout>
                <c:manualLayout>
                  <c:x val="0.18622968154790606"/>
                  <c:y val="-5.435572032551637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05404804611817"/>
                      <c:h val="0.333773796137137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FC5-45F5-936C-B1C424CE353E}"/>
                </c:ext>
              </c:extLst>
            </c:dLbl>
            <c:dLbl>
              <c:idx val="1"/>
              <c:layout>
                <c:manualLayout>
                  <c:x val="0.22801939796774529"/>
                  <c:y val="2.332338269536793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30611536377183"/>
                      <c:h val="0.25745883659996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FC5-45F5-936C-B1C424CE353E}"/>
                </c:ext>
              </c:extLst>
            </c:dLbl>
            <c:dLbl>
              <c:idx val="2"/>
              <c:layout>
                <c:manualLayout>
                  <c:x val="-0.22417062721198425"/>
                  <c:y val="8.06342660612983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46894698571621"/>
                      <c:h val="0.241535435996255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FC5-45F5-936C-B1C424CE353E}"/>
                </c:ext>
              </c:extLst>
            </c:dLbl>
            <c:dLbl>
              <c:idx val="3"/>
              <c:layout>
                <c:manualLayout>
                  <c:x val="-0.2161814295430802"/>
                  <c:y val="1.56764794257385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57851221912205"/>
                      <c:h val="0.223927656770908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FC5-45F5-936C-B1C424CE353E}"/>
                </c:ext>
              </c:extLst>
            </c:dLbl>
            <c:dLbl>
              <c:idx val="4"/>
              <c:layout>
                <c:manualLayout>
                  <c:x val="-0.19148686205384038"/>
                  <c:y val="-0.1121865163527332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15943041135144"/>
                      <c:h val="0.237883970456380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FC5-45F5-936C-B1C424CE353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  <a:latin typeface="Podravka Sans" pitchFamily="50" charset="0"/>
                    <a:ea typeface="Podravka Sans" pitchFamily="50" charset="0"/>
                  </a:defRPr>
                </a:pPr>
                <a:endParaRPr lang="sr-Latn-R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'Prodaja po regijama 1Q 2023.'!$I$22:$I$26</c:f>
              <c:strCache>
                <c:ptCount val="5"/>
                <c:pt idx="0">
                  <c:v>Tržišta Hrvatske i Slovenije</c:v>
                </c:pt>
                <c:pt idx="1">
                  <c:v>Jugoistočna Europa</c:v>
                </c:pt>
                <c:pt idx="2">
                  <c:v>ZE i prekooceanske zemlje</c:v>
                </c:pt>
                <c:pt idx="3">
                  <c:v>Centralna Europa</c:v>
                </c:pt>
                <c:pt idx="4">
                  <c:v>Istočna Europa</c:v>
                </c:pt>
              </c:strCache>
            </c:strRef>
          </c:cat>
          <c:val>
            <c:numRef>
              <c:f>'Prodaja po regijama 1Q 2023.'!$L$22:$L$26</c:f>
              <c:numCache>
                <c:formatCode>0.0%</c:formatCode>
                <c:ptCount val="5"/>
                <c:pt idx="0">
                  <c:v>0.46959806802501181</c:v>
                </c:pt>
                <c:pt idx="1">
                  <c:v>0.22328850345164797</c:v>
                </c:pt>
                <c:pt idx="2">
                  <c:v>0.13763652269026524</c:v>
                </c:pt>
                <c:pt idx="3">
                  <c:v>0.11225588097999682</c:v>
                </c:pt>
                <c:pt idx="4">
                  <c:v>5.722102485307802E-2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C5-45F5-936C-B1C424CE35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303"/>
        <c:holeSize val="50"/>
      </c:doughnutChart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Podravka Sans" pitchFamily="50" charset="0"/>
          <a:ea typeface="Podravka Sans" pitchFamily="50" charset="0"/>
        </a:defRPr>
      </a:pPr>
      <a:endParaRPr lang="sr-Latn-R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defRPr>
            </a:pPr>
            <a:r>
              <a:rPr lang="hr-HR">
                <a:solidFill>
                  <a:schemeClr val="tx1">
                    <a:lumMod val="65000"/>
                    <a:lumOff val="35000"/>
                  </a:schemeClr>
                </a:solidFill>
              </a:rPr>
              <a:t>Normalizirani operativni troškovi kao % prihoda od prodaje</a:t>
            </a:r>
          </a:p>
        </c:rich>
      </c:tx>
      <c:layout>
        <c:manualLayout>
          <c:xMode val="edge"/>
          <c:yMode val="edge"/>
          <c:x val="9.1867258249408404E-2"/>
          <c:y val="1.91229110304874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Arial" panose="020B0604020202020204" pitchFamily="34" charset="0"/>
            </a:defRPr>
          </a:pPr>
          <a:endParaRPr lang="sr-Latn-RS"/>
        </a:p>
      </c:txPr>
    </c:title>
    <c:autoTitleDeleted val="0"/>
    <c:plotArea>
      <c:layout>
        <c:manualLayout>
          <c:layoutTarget val="inner"/>
          <c:xMode val="edge"/>
          <c:yMode val="edge"/>
          <c:x val="9.2680709876543227E-2"/>
          <c:y val="0.17103196347031963"/>
          <c:w val="0.89317268518518522"/>
          <c:h val="0.73023858447488588"/>
        </c:manualLayout>
      </c:layout>
      <c:lineChart>
        <c:grouping val="standard"/>
        <c:varyColors val="0"/>
        <c:ser>
          <c:idx val="0"/>
          <c:order val="0"/>
          <c:tx>
            <c:strRef>
              <c:f>'P&amp;L'!$C$51</c:f>
              <c:strCache>
                <c:ptCount val="1"/>
                <c:pt idx="0">
                  <c:v>S&amp;D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0191358024691358"/>
                  <c:y val="-2.4162861491628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21-4063-8850-B1D89BED7148}"/>
                </c:ext>
              </c:extLst>
            </c:dLbl>
            <c:dLbl>
              <c:idx val="1"/>
              <c:layout>
                <c:manualLayout>
                  <c:x val="-1.437226195394257E-16"/>
                  <c:y val="-9.6651445966514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21-4063-8850-B1D89BED71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'P&amp;L'!$D$50:$E$50</c:f>
              <c:strCache>
                <c:ptCount val="2"/>
                <c:pt idx="0">
                  <c:v>1.-3. 2023.</c:v>
                </c:pt>
                <c:pt idx="1">
                  <c:v>1.-3. 2024.</c:v>
                </c:pt>
              </c:strCache>
            </c:strRef>
          </c:cat>
          <c:val>
            <c:numRef>
              <c:f>'P&amp;L'!$D$51:$E$51</c:f>
              <c:numCache>
                <c:formatCode>0.0%;\ \(0.0%\)</c:formatCode>
                <c:ptCount val="2"/>
                <c:pt idx="0">
                  <c:v>0.12333326994318847</c:v>
                </c:pt>
                <c:pt idx="1">
                  <c:v>0.12017403979799819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21-4063-8850-B1D89BED7148}"/>
            </c:ext>
          </c:extLst>
        </c:ser>
        <c:ser>
          <c:idx val="2"/>
          <c:order val="1"/>
          <c:tx>
            <c:strRef>
              <c:f>'P&amp;L'!$C$52</c:f>
              <c:strCache>
                <c:ptCount val="1"/>
                <c:pt idx="0">
                  <c:v>MEX</c:v>
                </c:pt>
              </c:strCache>
            </c:strRef>
          </c:tx>
          <c:spPr>
            <a:ln w="28575" cap="rnd">
              <a:solidFill>
                <a:sysClr val="windowText" lastClr="000000">
                  <a:lumMod val="75000"/>
                  <a:lumOff val="25000"/>
                </a:sys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0312253982487267E-2"/>
                  <c:y val="3.0041513448833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21-4063-8850-B1D89BED7148}"/>
                </c:ext>
              </c:extLst>
            </c:dLbl>
            <c:dLbl>
              <c:idx val="1"/>
              <c:layout>
                <c:manualLayout>
                  <c:x val="-1.6115438649741819E-3"/>
                  <c:y val="6.2208892836279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21-4063-8850-B1D89BED71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'P&amp;L'!$D$50:$E$50</c:f>
              <c:strCache>
                <c:ptCount val="2"/>
                <c:pt idx="0">
                  <c:v>1.-3. 2023.</c:v>
                </c:pt>
                <c:pt idx="1">
                  <c:v>1.-3. 2024.</c:v>
                </c:pt>
              </c:strCache>
            </c:strRef>
          </c:cat>
          <c:val>
            <c:numRef>
              <c:f>'P&amp;L'!$D$52:$E$52</c:f>
              <c:numCache>
                <c:formatCode>0.0%;\ \(0.0%\)</c:formatCode>
                <c:ptCount val="2"/>
                <c:pt idx="0">
                  <c:v>5.413220734465659E-2</c:v>
                </c:pt>
                <c:pt idx="1">
                  <c:v>5.7853395218505167E-2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D21-4063-8850-B1D89BED7148}"/>
            </c:ext>
          </c:extLst>
        </c:ser>
        <c:ser>
          <c:idx val="1"/>
          <c:order val="2"/>
          <c:tx>
            <c:strRef>
              <c:f>'P&amp;L'!$C$53</c:f>
              <c:strCache>
                <c:ptCount val="1"/>
                <c:pt idx="0">
                  <c:v>G&amp;A</c:v>
                </c:pt>
              </c:strCache>
            </c:strRef>
          </c:tx>
          <c:spPr>
            <a:ln w="28575" cap="rnd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0532460838062323E-2"/>
                  <c:y val="1.75657081254209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21-4063-8850-B1D89BED7148}"/>
                </c:ext>
              </c:extLst>
            </c:dLbl>
            <c:dLbl>
              <c:idx val="1"/>
              <c:layout>
                <c:manualLayout>
                  <c:x val="-4.1743416691216754E-3"/>
                  <c:y val="-1.2295995687794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21-4063-8850-B1D89BED71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'P&amp;L'!$D$50:$E$50</c:f>
              <c:strCache>
                <c:ptCount val="2"/>
                <c:pt idx="0">
                  <c:v>1.-3. 2023.</c:v>
                </c:pt>
                <c:pt idx="1">
                  <c:v>1.-3. 2024.</c:v>
                </c:pt>
              </c:strCache>
            </c:strRef>
          </c:cat>
          <c:val>
            <c:numRef>
              <c:f>'P&amp;L'!$D$53:$E$53</c:f>
              <c:numCache>
                <c:formatCode>0.0%;\ \(0.0%\)</c:formatCode>
                <c:ptCount val="2"/>
                <c:pt idx="0">
                  <c:v>6.6278659496163267E-2</c:v>
                </c:pt>
                <c:pt idx="1">
                  <c:v>6.7817493846255017E-2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D21-4063-8850-B1D89BED7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123856"/>
        <c:axId val="319126600"/>
      </c:lineChart>
      <c:catAx>
        <c:axId val="31912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defRPr>
            </a:pPr>
            <a:endParaRPr lang="sr-Latn-RS"/>
          </a:p>
        </c:txPr>
        <c:crossAx val="319126600"/>
        <c:crosses val="autoZero"/>
        <c:auto val="1"/>
        <c:lblAlgn val="ctr"/>
        <c:lblOffset val="100"/>
        <c:noMultiLvlLbl val="0"/>
      </c:catAx>
      <c:valAx>
        <c:axId val="319126600"/>
        <c:scaling>
          <c:orientation val="minMax"/>
          <c:max val="0.14000000000000001"/>
          <c:min val="4.0000000000000008E-2"/>
        </c:scaling>
        <c:delete val="0"/>
        <c:axPos val="l"/>
        <c:numFmt formatCode="0.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defRPr>
            </a:pPr>
            <a:endParaRPr lang="sr-Latn-RS"/>
          </a:p>
        </c:txPr>
        <c:crossAx val="319123856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109567901234564"/>
          <c:y val="2.3652968036529682E-2"/>
          <c:w val="0.12890432098765431"/>
          <c:h val="0.196588660578386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Arial" panose="020B0604020202020204" pitchFamily="34" charset="0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Podravka Sans" pitchFamily="50" charset="0"/>
          <a:ea typeface="Podravka Sans" pitchFamily="50" charset="0"/>
          <a:cs typeface="Arial" panose="020B0604020202020204" pitchFamily="34" charset="0"/>
        </a:defRPr>
      </a:pPr>
      <a:endParaRPr lang="sr-Latn-R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60"/>
      <c:rotY val="82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47549078901748E-2"/>
          <c:y val="0.23152558479532165"/>
          <c:w val="0.89711441992060093"/>
          <c:h val="0.7497686403508772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DB383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8CC-43B1-AFA3-F89DE68519E4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95000"/>
                </a:sys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8CC-43B1-AFA3-F89DE68519E4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8CC-43B1-AFA3-F89DE68519E4}"/>
              </c:ext>
            </c:extLst>
          </c:dPt>
          <c:dPt>
            <c:idx val="3"/>
            <c:bubble3D val="0"/>
            <c:spPr>
              <a:solidFill>
                <a:sysClr val="windowText" lastClr="00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8CC-43B1-AFA3-F89DE68519E4}"/>
              </c:ext>
            </c:extLst>
          </c:dPt>
          <c:dLbls>
            <c:dLbl>
              <c:idx val="0"/>
              <c:layout>
                <c:manualLayout>
                  <c:x val="0.26613267772468124"/>
                  <c:y val="-0.3271058424639947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CC-43B1-AFA3-F89DE68519E4}"/>
                </c:ext>
              </c:extLst>
            </c:dLbl>
            <c:dLbl>
              <c:idx val="1"/>
              <c:layout>
                <c:manualLayout>
                  <c:x val="7.1700770364938743E-4"/>
                  <c:y val="-0.1304820467783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Podravka Sans" pitchFamily="50" charset="0"/>
                        <a:ea typeface="Podravka Sans" pitchFamily="50" charset="0"/>
                        <a:cs typeface="+mn-cs"/>
                      </a:defRPr>
                    </a:pPr>
                    <a:fld id="{720C42CF-D202-4748-89CE-A53570F56299}" type="CATEGORYNAME">
                      <a:rPr lang="en-US">
                        <a:solidFill>
                          <a:schemeClr val="tx1"/>
                        </a:solidFill>
                        <a:latin typeface="Podravka Sans" pitchFamily="50" charset="0"/>
                        <a:ea typeface="Podravka Sans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Podravka Sans" pitchFamily="50" charset="0"/>
                          <a:ea typeface="Podravka Sans" pitchFamily="50" charset="0"/>
                        </a:defRPr>
                      </a:pPr>
                      <a:t>[CATEGORY NAME]</a:t>
                    </a:fld>
                    <a:r>
                      <a:rPr lang="en-US">
                        <a:solidFill>
                          <a:schemeClr val="tx1"/>
                        </a:solidFill>
                        <a:latin typeface="Podravka Sans" pitchFamily="50" charset="0"/>
                        <a:ea typeface="Podravka Sans" pitchFamily="50" charset="0"/>
                      </a:rPr>
                      <a:t> </a:t>
                    </a:r>
                    <a:fld id="{91B67690-24C0-46D4-94CF-9AA0D27F3B14}" type="PERCENTAGE">
                      <a:rPr lang="en-US">
                        <a:solidFill>
                          <a:schemeClr val="tx1"/>
                        </a:solidFill>
                        <a:latin typeface="Podravka Sans" pitchFamily="50" charset="0"/>
                        <a:ea typeface="Podravka Sans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Podravka Sans" pitchFamily="50" charset="0"/>
                          <a:ea typeface="Podravka Sans" pitchFamily="50" charset="0"/>
                        </a:defRPr>
                      </a:pPr>
                      <a:t>[PERCENTAGE]</a:t>
                    </a:fld>
                    <a:endParaRPr lang="en-US">
                      <a:solidFill>
                        <a:schemeClr val="tx1"/>
                      </a:solidFill>
                      <a:latin typeface="Podravka Sans" pitchFamily="50" charset="0"/>
                      <a:ea typeface="Podravka Sans" pitchFamily="50" charset="0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1597261942102"/>
                      <c:h val="0.107158279693098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CC-43B1-AFA3-F89DE68519E4}"/>
                </c:ext>
              </c:extLst>
            </c:dLbl>
            <c:dLbl>
              <c:idx val="2"/>
              <c:layout>
                <c:manualLayout>
                  <c:x val="1.3789215686274511E-3"/>
                  <c:y val="-6.870987654321059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CC-43B1-AFA3-F89DE68519E4}"/>
                </c:ext>
              </c:extLst>
            </c:dLbl>
            <c:dLbl>
              <c:idx val="3"/>
              <c:layout>
                <c:manualLayout>
                  <c:x val="-2.992311278584325E-3"/>
                  <c:y val="0.101751104711131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Podravka Sans" pitchFamily="50" charset="0"/>
                        <a:ea typeface="Podravka Sans" pitchFamily="50" charset="0"/>
                        <a:cs typeface="+mn-cs"/>
                      </a:defRPr>
                    </a:pPr>
                    <a:fld id="{7B5C768A-88FB-4729-B2B7-F33C18D04F29}" type="CATEGORYNAME">
                      <a:rPr lang="en-US">
                        <a:solidFill>
                          <a:schemeClr val="tx1"/>
                        </a:solidFill>
                        <a:latin typeface="Podravka Sans" pitchFamily="50" charset="0"/>
                        <a:ea typeface="Podravka Sans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Podravka Sans" pitchFamily="50" charset="0"/>
                          <a:ea typeface="Podravka Sans" pitchFamily="50" charset="0"/>
                        </a:defRPr>
                      </a:pPr>
                      <a:t>[CATEGORY NAME]</a:t>
                    </a:fld>
                    <a:r>
                      <a:rPr lang="en-US">
                        <a:solidFill>
                          <a:schemeClr val="tx1"/>
                        </a:solidFill>
                        <a:latin typeface="Podravka Sans" pitchFamily="50" charset="0"/>
                        <a:ea typeface="Podravka Sans" pitchFamily="50" charset="0"/>
                      </a:rPr>
                      <a:t> </a:t>
                    </a:r>
                    <a:fld id="{CC3905DD-DF3C-437F-A4A2-5329AC40D344}" type="PERCENTAGE">
                      <a:rPr lang="en-US">
                        <a:solidFill>
                          <a:schemeClr val="tx1"/>
                        </a:solidFill>
                        <a:latin typeface="Podravka Sans" pitchFamily="50" charset="0"/>
                        <a:ea typeface="Podravka Sans" pitchFamily="50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Podravka Sans" pitchFamily="50" charset="0"/>
                          <a:ea typeface="Podravka Sans" pitchFamily="50" charset="0"/>
                        </a:defRPr>
                      </a:pPr>
                      <a:t>[PERCENTAGE]</a:t>
                    </a:fld>
                    <a:endParaRPr lang="en-US">
                      <a:solidFill>
                        <a:schemeClr val="tx1"/>
                      </a:solidFill>
                      <a:latin typeface="Podravka Sans" pitchFamily="50" charset="0"/>
                      <a:ea typeface="Podravka Sans" pitchFamily="50" charset="0"/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Podravka Sans" pitchFamily="50" charset="0"/>
                      <a:ea typeface="Podravka Sans" pitchFamily="50" charset="0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57939978392382"/>
                      <c:h val="0.125207269305306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8CC-43B1-AFA3-F89DE68519E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ira Sans" panose="020B0503050000020004" pitchFamily="34" charset="0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Zaduženost!$H$2:$H$5</c:f>
              <c:strCache>
                <c:ptCount val="4"/>
                <c:pt idx="0">
                  <c:v>EUR</c:v>
                </c:pt>
                <c:pt idx="1">
                  <c:v>CZK</c:v>
                </c:pt>
                <c:pt idx="2">
                  <c:v>BAM</c:v>
                </c:pt>
                <c:pt idx="3">
                  <c:v>Ostalo</c:v>
                </c:pt>
              </c:strCache>
            </c:strRef>
          </c:cat>
          <c:val>
            <c:numRef>
              <c:f>Zaduženost!$I$2:$I$5</c:f>
              <c:numCache>
                <c:formatCode>#,##0</c:formatCode>
                <c:ptCount val="4"/>
                <c:pt idx="0">
                  <c:v>59573.522754040954</c:v>
                </c:pt>
                <c:pt idx="1">
                  <c:v>325.6946931436475</c:v>
                </c:pt>
                <c:pt idx="2">
                  <c:v>1198.5994289718433</c:v>
                </c:pt>
                <c:pt idx="3">
                  <c:v>846.40966551444137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CC-43B1-AFA3-F89DE6851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Fira Sans" panose="020B0503050000020004" pitchFamily="34" charset="0"/>
        </a:defRPr>
      </a:pPr>
      <a:endParaRPr lang="sr-Latn-R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415915915915911E-2"/>
          <c:y val="0.12188680555555556"/>
          <c:w val="0.92849970760233935"/>
          <c:h val="0.5739476911976910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DB3832"/>
            </a:solidFill>
            <a:ln w="19050"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A7-4B3E-A2D8-6332A3E63F2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odravka Sans" pitchFamily="50" charset="0"/>
                    <a:ea typeface="Podravka Sans" pitchFamily="50" charset="0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Zaduženost!$A$10:$A$15</c:f>
              <c:strCache>
                <c:ptCount val="6"/>
                <c:pt idx="0">
                  <c:v>Dugoročni dug</c:v>
                </c:pt>
                <c:pt idx="1">
                  <c:v>Kratkoročni dug</c:v>
                </c:pt>
                <c:pt idx="2">
                  <c:v>Obveze za imovinu s pravom korištenja</c:v>
                </c:pt>
                <c:pt idx="3">
                  <c:v>Financijske obveze po fer vrijednosti kroz dobit ili gubitak</c:v>
                </c:pt>
                <c:pt idx="4">
                  <c:v>Novac i novčani ekvivalenti</c:v>
                </c:pt>
                <c:pt idx="5">
                  <c:v>Neto dug</c:v>
                </c:pt>
              </c:strCache>
            </c:strRef>
          </c:cat>
          <c:val>
            <c:numRef>
              <c:f>Zaduženost!$C$10:$C$15</c:f>
              <c:numCache>
                <c:formatCode>#,##0.0</c:formatCode>
                <c:ptCount val="6"/>
                <c:pt idx="0">
                  <c:v>0.40699999999999997</c:v>
                </c:pt>
                <c:pt idx="1">
                  <c:v>43.24</c:v>
                </c:pt>
                <c:pt idx="2">
                  <c:v>18.263000000000002</c:v>
                </c:pt>
                <c:pt idx="3" formatCode="#,##0.000">
                  <c:v>3.4000000000000002E-2</c:v>
                </c:pt>
                <c:pt idx="4">
                  <c:v>54.015000000000001</c:v>
                </c:pt>
                <c:pt idx="5">
                  <c:v>7.9289999999999949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A7-4B3E-A2D8-6332A3E63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1087072"/>
        <c:axId val="381086680"/>
      </c:barChart>
      <c:catAx>
        <c:axId val="38108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1086680"/>
        <c:crosses val="autoZero"/>
        <c:auto val="1"/>
        <c:lblAlgn val="ctr"/>
        <c:lblOffset val="100"/>
        <c:noMultiLvlLbl val="0"/>
      </c:catAx>
      <c:valAx>
        <c:axId val="381086680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+mn-cs"/>
              </a:defRPr>
            </a:pPr>
            <a:endParaRPr lang="sr-Latn-RS"/>
          </a:p>
        </c:txPr>
        <c:crossAx val="3810870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Podravka Sans" pitchFamily="50" charset="0"/>
          <a:ea typeface="Podravka Sans" pitchFamily="50" charset="0"/>
        </a:defRPr>
      </a:pPr>
      <a:endParaRPr lang="sr-Latn-R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553030303030268E-3"/>
          <c:y val="0.14772518518518518"/>
          <c:w val="0.88147395277750595"/>
          <c:h val="0.78910407407407412"/>
        </c:manualLayout>
      </c:layout>
      <c:lineChart>
        <c:grouping val="standard"/>
        <c:varyColors val="0"/>
        <c:ser>
          <c:idx val="0"/>
          <c:order val="0"/>
          <c:tx>
            <c:strRef>
              <c:f>'Opća prezentacija tablice'!$K$139:$L$139</c:f>
              <c:strCache>
                <c:ptCount val="2"/>
                <c:pt idx="0">
                  <c:v>17,58%</c:v>
                </c:pt>
                <c:pt idx="1">
                  <c:v>13,65%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5989618289157382E-2"/>
                  <c:y val="2.8222222222222221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ira Sans" panose="020B05030500000200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sr-Latn-R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B0-4BB6-B3E6-7B422651B2AC}"/>
                </c:ext>
              </c:extLst>
            </c:dLbl>
            <c:dLbl>
              <c:idx val="1"/>
              <c:layout>
                <c:manualLayout>
                  <c:x val="4.409699558616734E-3"/>
                  <c:y val="-2.3518518518518518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ira Sans" panose="020B05030500000200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sr-Latn-R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B0-4BB6-B3E6-7B422651B2A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ira Sans" panose="020B0503050000020004" pitchFamily="34" charset="0"/>
                    <a:ea typeface="+mn-ea"/>
                    <a:cs typeface="Arial" panose="020B0604020202020204" pitchFamily="34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'Opća prezentacija tablice'!$K$136:$L$136</c:f>
              <c:strCache>
                <c:ptCount val="2"/>
                <c:pt idx="0">
                  <c:v>1.-3. 2023.</c:v>
                </c:pt>
                <c:pt idx="1">
                  <c:v>1.-3. 2024.</c:v>
                </c:pt>
              </c:strCache>
            </c:strRef>
          </c:cat>
          <c:val>
            <c:numRef>
              <c:f>'Opća prezentacija tablice'!$K$139:$L$139</c:f>
              <c:numCache>
                <c:formatCode>0.00%</c:formatCode>
                <c:ptCount val="2"/>
                <c:pt idx="0">
                  <c:v>0.17582774451480671</c:v>
                </c:pt>
                <c:pt idx="1">
                  <c:v>0.13650445815467779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3B0-4BB6-B3E6-7B422651B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1261096"/>
        <c:axId val="381261488"/>
      </c:lineChart>
      <c:catAx>
        <c:axId val="381261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381261488"/>
        <c:crosses val="autoZero"/>
        <c:auto val="1"/>
        <c:lblAlgn val="ctr"/>
        <c:lblOffset val="100"/>
        <c:noMultiLvlLbl val="0"/>
      </c:catAx>
      <c:valAx>
        <c:axId val="381261488"/>
        <c:scaling>
          <c:orientation val="minMax"/>
          <c:min val="0.13"/>
        </c:scaling>
        <c:delete val="0"/>
        <c:axPos val="l"/>
        <c:numFmt formatCode="0.0%" sourceLinked="0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381261096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6355804834542166E-2"/>
          <c:y val="0.12651053605881318"/>
          <c:w val="0.84275218363408533"/>
          <c:h val="0.66953463762491239"/>
        </c:manualLayout>
      </c:layout>
      <c:lineChart>
        <c:grouping val="standard"/>
        <c:varyColors val="0"/>
        <c:ser>
          <c:idx val="0"/>
          <c:order val="0"/>
          <c:tx>
            <c:strRef>
              <c:f>Dionica!$U$14</c:f>
              <c:strCache>
                <c:ptCount val="1"/>
                <c:pt idx="0">
                  <c:v>PODR</c:v>
                </c:pt>
              </c:strCache>
            </c:strRef>
          </c:tx>
          <c:spPr>
            <a:ln w="28575" cap="rnd">
              <a:solidFill>
                <a:srgbClr val="EE0000"/>
              </a:solidFill>
              <a:round/>
            </a:ln>
            <a:effectLst/>
          </c:spPr>
          <c:marker>
            <c:symbol val="none"/>
          </c:marker>
          <c:cat>
            <c:numRef>
              <c:f>Dionica!$T$15:$T$78</c:f>
              <c:numCache>
                <c:formatCode>m/d/yyyy</c:formatCode>
                <c:ptCount val="64"/>
                <c:pt idx="0">
                  <c:v>45382</c:v>
                </c:pt>
                <c:pt idx="1">
                  <c:v>45379</c:v>
                </c:pt>
                <c:pt idx="2">
                  <c:v>45378</c:v>
                </c:pt>
                <c:pt idx="3">
                  <c:v>45377</c:v>
                </c:pt>
                <c:pt idx="4">
                  <c:v>45376</c:v>
                </c:pt>
                <c:pt idx="5">
                  <c:v>45373</c:v>
                </c:pt>
                <c:pt idx="6">
                  <c:v>45372</c:v>
                </c:pt>
                <c:pt idx="7">
                  <c:v>45371</c:v>
                </c:pt>
                <c:pt idx="8">
                  <c:v>45370</c:v>
                </c:pt>
                <c:pt idx="9">
                  <c:v>45369</c:v>
                </c:pt>
                <c:pt idx="10">
                  <c:v>45366</c:v>
                </c:pt>
                <c:pt idx="11">
                  <c:v>45365</c:v>
                </c:pt>
                <c:pt idx="12">
                  <c:v>45364</c:v>
                </c:pt>
                <c:pt idx="13">
                  <c:v>45363</c:v>
                </c:pt>
                <c:pt idx="14">
                  <c:v>45362</c:v>
                </c:pt>
                <c:pt idx="15">
                  <c:v>45359</c:v>
                </c:pt>
                <c:pt idx="16">
                  <c:v>45358</c:v>
                </c:pt>
                <c:pt idx="17">
                  <c:v>45357</c:v>
                </c:pt>
                <c:pt idx="18">
                  <c:v>45356</c:v>
                </c:pt>
                <c:pt idx="19">
                  <c:v>45355</c:v>
                </c:pt>
                <c:pt idx="20">
                  <c:v>45352</c:v>
                </c:pt>
                <c:pt idx="21">
                  <c:v>45351</c:v>
                </c:pt>
                <c:pt idx="22">
                  <c:v>45350</c:v>
                </c:pt>
                <c:pt idx="23">
                  <c:v>45349</c:v>
                </c:pt>
                <c:pt idx="24">
                  <c:v>45348</c:v>
                </c:pt>
                <c:pt idx="25">
                  <c:v>45345</c:v>
                </c:pt>
                <c:pt idx="26">
                  <c:v>45344</c:v>
                </c:pt>
                <c:pt idx="27">
                  <c:v>45343</c:v>
                </c:pt>
                <c:pt idx="28">
                  <c:v>45342</c:v>
                </c:pt>
                <c:pt idx="29">
                  <c:v>45341</c:v>
                </c:pt>
                <c:pt idx="30">
                  <c:v>45338</c:v>
                </c:pt>
                <c:pt idx="31">
                  <c:v>45337</c:v>
                </c:pt>
                <c:pt idx="32">
                  <c:v>45336</c:v>
                </c:pt>
                <c:pt idx="33">
                  <c:v>45335</c:v>
                </c:pt>
                <c:pt idx="34">
                  <c:v>45334</c:v>
                </c:pt>
                <c:pt idx="35">
                  <c:v>45331</c:v>
                </c:pt>
                <c:pt idx="36">
                  <c:v>45330</c:v>
                </c:pt>
                <c:pt idx="37">
                  <c:v>45329</c:v>
                </c:pt>
                <c:pt idx="38">
                  <c:v>45328</c:v>
                </c:pt>
                <c:pt idx="39">
                  <c:v>45327</c:v>
                </c:pt>
                <c:pt idx="40">
                  <c:v>45324</c:v>
                </c:pt>
                <c:pt idx="41">
                  <c:v>45323</c:v>
                </c:pt>
                <c:pt idx="42">
                  <c:v>45322</c:v>
                </c:pt>
                <c:pt idx="43">
                  <c:v>45321</c:v>
                </c:pt>
                <c:pt idx="44">
                  <c:v>45320</c:v>
                </c:pt>
                <c:pt idx="45">
                  <c:v>45317</c:v>
                </c:pt>
                <c:pt idx="46">
                  <c:v>45316</c:v>
                </c:pt>
                <c:pt idx="47">
                  <c:v>45315</c:v>
                </c:pt>
                <c:pt idx="48">
                  <c:v>45314</c:v>
                </c:pt>
                <c:pt idx="49">
                  <c:v>45313</c:v>
                </c:pt>
                <c:pt idx="50">
                  <c:v>45310</c:v>
                </c:pt>
                <c:pt idx="51">
                  <c:v>45309</c:v>
                </c:pt>
                <c:pt idx="52">
                  <c:v>45308</c:v>
                </c:pt>
                <c:pt idx="53">
                  <c:v>45307</c:v>
                </c:pt>
                <c:pt idx="54">
                  <c:v>45306</c:v>
                </c:pt>
                <c:pt idx="55">
                  <c:v>45303</c:v>
                </c:pt>
                <c:pt idx="56">
                  <c:v>45302</c:v>
                </c:pt>
                <c:pt idx="57">
                  <c:v>45301</c:v>
                </c:pt>
                <c:pt idx="58">
                  <c:v>45300</c:v>
                </c:pt>
                <c:pt idx="59">
                  <c:v>45299</c:v>
                </c:pt>
                <c:pt idx="60">
                  <c:v>45296</c:v>
                </c:pt>
                <c:pt idx="61">
                  <c:v>45295</c:v>
                </c:pt>
                <c:pt idx="62">
                  <c:v>45294</c:v>
                </c:pt>
                <c:pt idx="63">
                  <c:v>45293</c:v>
                </c:pt>
              </c:numCache>
            </c:numRef>
          </c:cat>
          <c:val>
            <c:numRef>
              <c:f>Dionica!$U$15:$U$78</c:f>
              <c:numCache>
                <c:formatCode>0.0%</c:formatCode>
                <c:ptCount val="64"/>
                <c:pt idx="0">
                  <c:v>-1.8404907975460127E-2</c:v>
                </c:pt>
                <c:pt idx="1">
                  <c:v>-1.8404907975460127E-2</c:v>
                </c:pt>
                <c:pt idx="2">
                  <c:v>-2.1472392638036797E-2</c:v>
                </c:pt>
                <c:pt idx="3">
                  <c:v>-3.0674846625766916E-2</c:v>
                </c:pt>
                <c:pt idx="4">
                  <c:v>-2.1472392638036797E-2</c:v>
                </c:pt>
                <c:pt idx="5">
                  <c:v>-2.1472392638036797E-2</c:v>
                </c:pt>
                <c:pt idx="6">
                  <c:v>-9.2024539877300082E-3</c:v>
                </c:pt>
                <c:pt idx="7">
                  <c:v>-1.2269938650306789E-2</c:v>
                </c:pt>
                <c:pt idx="8">
                  <c:v>-2.1472392638036797E-2</c:v>
                </c:pt>
                <c:pt idx="9">
                  <c:v>-1.2269938650306789E-2</c:v>
                </c:pt>
                <c:pt idx="10">
                  <c:v>-9.2024539877300082E-3</c:v>
                </c:pt>
                <c:pt idx="11">
                  <c:v>-2.7607361963190136E-2</c:v>
                </c:pt>
                <c:pt idx="12">
                  <c:v>-3.6809815950920255E-2</c:v>
                </c:pt>
                <c:pt idx="13">
                  <c:v>-5.8282208588957052E-2</c:v>
                </c:pt>
                <c:pt idx="14">
                  <c:v>-6.7484662576687171E-2</c:v>
                </c:pt>
                <c:pt idx="15">
                  <c:v>-6.7484662576687171E-2</c:v>
                </c:pt>
                <c:pt idx="16">
                  <c:v>-7.6687116564417179E-2</c:v>
                </c:pt>
                <c:pt idx="17">
                  <c:v>-4.9079754601227044E-2</c:v>
                </c:pt>
                <c:pt idx="18">
                  <c:v>-3.0674846625766916E-2</c:v>
                </c:pt>
                <c:pt idx="19">
                  <c:v>-1.8404907975460127E-2</c:v>
                </c:pt>
                <c:pt idx="20">
                  <c:v>-2.4539877300613466E-2</c:v>
                </c:pt>
                <c:pt idx="21">
                  <c:v>-1.8404907975460127E-2</c:v>
                </c:pt>
                <c:pt idx="22">
                  <c:v>-1.8404907975460127E-2</c:v>
                </c:pt>
                <c:pt idx="23">
                  <c:v>-6.1349693251533388E-3</c:v>
                </c:pt>
                <c:pt idx="24">
                  <c:v>0</c:v>
                </c:pt>
                <c:pt idx="25">
                  <c:v>3.0674846625766694E-3</c:v>
                </c:pt>
                <c:pt idx="26">
                  <c:v>6.1349693251533388E-3</c:v>
                </c:pt>
                <c:pt idx="27">
                  <c:v>9.2024539877300082E-3</c:v>
                </c:pt>
                <c:pt idx="28">
                  <c:v>1.5337423312883347E-2</c:v>
                </c:pt>
                <c:pt idx="29">
                  <c:v>1.8404907975460016E-2</c:v>
                </c:pt>
                <c:pt idx="30">
                  <c:v>2.4539877300613577E-2</c:v>
                </c:pt>
                <c:pt idx="31">
                  <c:v>3.0674846625766916E-2</c:v>
                </c:pt>
                <c:pt idx="32">
                  <c:v>3.3742331288343586E-2</c:v>
                </c:pt>
                <c:pt idx="33">
                  <c:v>1.8404907975460016E-2</c:v>
                </c:pt>
                <c:pt idx="34">
                  <c:v>1.5337423312883347E-2</c:v>
                </c:pt>
                <c:pt idx="35">
                  <c:v>2.4539877300613577E-2</c:v>
                </c:pt>
                <c:pt idx="36">
                  <c:v>3.0674846625766916E-2</c:v>
                </c:pt>
                <c:pt idx="37">
                  <c:v>3.0674846625766916E-2</c:v>
                </c:pt>
                <c:pt idx="38">
                  <c:v>3.0674846625766916E-2</c:v>
                </c:pt>
                <c:pt idx="39">
                  <c:v>3.3742331288343586E-2</c:v>
                </c:pt>
                <c:pt idx="40">
                  <c:v>3.6809815950920255E-2</c:v>
                </c:pt>
                <c:pt idx="41">
                  <c:v>3.6809815950920255E-2</c:v>
                </c:pt>
                <c:pt idx="42">
                  <c:v>3.9877300613496924E-2</c:v>
                </c:pt>
                <c:pt idx="43">
                  <c:v>3.0674846625766916E-2</c:v>
                </c:pt>
                <c:pt idx="44">
                  <c:v>3.6809815950920255E-2</c:v>
                </c:pt>
                <c:pt idx="45">
                  <c:v>3.0674846625766916E-2</c:v>
                </c:pt>
                <c:pt idx="46">
                  <c:v>1.8404907975460016E-2</c:v>
                </c:pt>
                <c:pt idx="47">
                  <c:v>1.8404907975460016E-2</c:v>
                </c:pt>
                <c:pt idx="48">
                  <c:v>3.0674846625766916E-2</c:v>
                </c:pt>
                <c:pt idx="49">
                  <c:v>3.3742331288343586E-2</c:v>
                </c:pt>
                <c:pt idx="50">
                  <c:v>4.9079754601226933E-2</c:v>
                </c:pt>
                <c:pt idx="51">
                  <c:v>4.9079754601226933E-2</c:v>
                </c:pt>
                <c:pt idx="52">
                  <c:v>4.9079754601226933E-2</c:v>
                </c:pt>
                <c:pt idx="53">
                  <c:v>4.2944785276073594E-2</c:v>
                </c:pt>
                <c:pt idx="54">
                  <c:v>4.2944785276073594E-2</c:v>
                </c:pt>
                <c:pt idx="55">
                  <c:v>3.6809815950920255E-2</c:v>
                </c:pt>
                <c:pt idx="56">
                  <c:v>3.0674846625766916E-2</c:v>
                </c:pt>
                <c:pt idx="57">
                  <c:v>2.1472392638036908E-2</c:v>
                </c:pt>
                <c:pt idx="58">
                  <c:v>4.2944785276073594E-2</c:v>
                </c:pt>
                <c:pt idx="59">
                  <c:v>3.0674846625766916E-2</c:v>
                </c:pt>
                <c:pt idx="60">
                  <c:v>1.8404907975460016E-2</c:v>
                </c:pt>
                <c:pt idx="61">
                  <c:v>-1.2269938650306789E-2</c:v>
                </c:pt>
                <c:pt idx="62">
                  <c:v>-9.2024539877300082E-3</c:v>
                </c:pt>
                <c:pt idx="63">
                  <c:v>-6.1349693251533388E-3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47-4228-A45F-6620097EF1E8}"/>
            </c:ext>
          </c:extLst>
        </c:ser>
        <c:ser>
          <c:idx val="1"/>
          <c:order val="1"/>
          <c:tx>
            <c:strRef>
              <c:f>Dionica!$V$14</c:f>
              <c:strCache>
                <c:ptCount val="1"/>
                <c:pt idx="0">
                  <c:v>CROBEX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Dionica!$T$15:$T$78</c:f>
              <c:numCache>
                <c:formatCode>m/d/yyyy</c:formatCode>
                <c:ptCount val="64"/>
                <c:pt idx="0">
                  <c:v>45382</c:v>
                </c:pt>
                <c:pt idx="1">
                  <c:v>45379</c:v>
                </c:pt>
                <c:pt idx="2">
                  <c:v>45378</c:v>
                </c:pt>
                <c:pt idx="3">
                  <c:v>45377</c:v>
                </c:pt>
                <c:pt idx="4">
                  <c:v>45376</c:v>
                </c:pt>
                <c:pt idx="5">
                  <c:v>45373</c:v>
                </c:pt>
                <c:pt idx="6">
                  <c:v>45372</c:v>
                </c:pt>
                <c:pt idx="7">
                  <c:v>45371</c:v>
                </c:pt>
                <c:pt idx="8">
                  <c:v>45370</c:v>
                </c:pt>
                <c:pt idx="9">
                  <c:v>45369</c:v>
                </c:pt>
                <c:pt idx="10">
                  <c:v>45366</c:v>
                </c:pt>
                <c:pt idx="11">
                  <c:v>45365</c:v>
                </c:pt>
                <c:pt idx="12">
                  <c:v>45364</c:v>
                </c:pt>
                <c:pt idx="13">
                  <c:v>45363</c:v>
                </c:pt>
                <c:pt idx="14">
                  <c:v>45362</c:v>
                </c:pt>
                <c:pt idx="15">
                  <c:v>45359</c:v>
                </c:pt>
                <c:pt idx="16">
                  <c:v>45358</c:v>
                </c:pt>
                <c:pt idx="17">
                  <c:v>45357</c:v>
                </c:pt>
                <c:pt idx="18">
                  <c:v>45356</c:v>
                </c:pt>
                <c:pt idx="19">
                  <c:v>45355</c:v>
                </c:pt>
                <c:pt idx="20">
                  <c:v>45352</c:v>
                </c:pt>
                <c:pt idx="21">
                  <c:v>45351</c:v>
                </c:pt>
                <c:pt idx="22">
                  <c:v>45350</c:v>
                </c:pt>
                <c:pt idx="23">
                  <c:v>45349</c:v>
                </c:pt>
                <c:pt idx="24">
                  <c:v>45348</c:v>
                </c:pt>
                <c:pt idx="25">
                  <c:v>45345</c:v>
                </c:pt>
                <c:pt idx="26">
                  <c:v>45344</c:v>
                </c:pt>
                <c:pt idx="27">
                  <c:v>45343</c:v>
                </c:pt>
                <c:pt idx="28">
                  <c:v>45342</c:v>
                </c:pt>
                <c:pt idx="29">
                  <c:v>45341</c:v>
                </c:pt>
                <c:pt idx="30">
                  <c:v>45338</c:v>
                </c:pt>
                <c:pt idx="31">
                  <c:v>45337</c:v>
                </c:pt>
                <c:pt idx="32">
                  <c:v>45336</c:v>
                </c:pt>
                <c:pt idx="33">
                  <c:v>45335</c:v>
                </c:pt>
                <c:pt idx="34">
                  <c:v>45334</c:v>
                </c:pt>
                <c:pt idx="35">
                  <c:v>45331</c:v>
                </c:pt>
                <c:pt idx="36">
                  <c:v>45330</c:v>
                </c:pt>
                <c:pt idx="37">
                  <c:v>45329</c:v>
                </c:pt>
                <c:pt idx="38">
                  <c:v>45328</c:v>
                </c:pt>
                <c:pt idx="39">
                  <c:v>45327</c:v>
                </c:pt>
                <c:pt idx="40">
                  <c:v>45324</c:v>
                </c:pt>
                <c:pt idx="41">
                  <c:v>45323</c:v>
                </c:pt>
                <c:pt idx="42">
                  <c:v>45322</c:v>
                </c:pt>
                <c:pt idx="43">
                  <c:v>45321</c:v>
                </c:pt>
                <c:pt idx="44">
                  <c:v>45320</c:v>
                </c:pt>
                <c:pt idx="45">
                  <c:v>45317</c:v>
                </c:pt>
                <c:pt idx="46">
                  <c:v>45316</c:v>
                </c:pt>
                <c:pt idx="47">
                  <c:v>45315</c:v>
                </c:pt>
                <c:pt idx="48">
                  <c:v>45314</c:v>
                </c:pt>
                <c:pt idx="49">
                  <c:v>45313</c:v>
                </c:pt>
                <c:pt idx="50">
                  <c:v>45310</c:v>
                </c:pt>
                <c:pt idx="51">
                  <c:v>45309</c:v>
                </c:pt>
                <c:pt idx="52">
                  <c:v>45308</c:v>
                </c:pt>
                <c:pt idx="53">
                  <c:v>45307</c:v>
                </c:pt>
                <c:pt idx="54">
                  <c:v>45306</c:v>
                </c:pt>
                <c:pt idx="55">
                  <c:v>45303</c:v>
                </c:pt>
                <c:pt idx="56">
                  <c:v>45302</c:v>
                </c:pt>
                <c:pt idx="57">
                  <c:v>45301</c:v>
                </c:pt>
                <c:pt idx="58">
                  <c:v>45300</c:v>
                </c:pt>
                <c:pt idx="59">
                  <c:v>45299</c:v>
                </c:pt>
                <c:pt idx="60">
                  <c:v>45296</c:v>
                </c:pt>
                <c:pt idx="61">
                  <c:v>45295</c:v>
                </c:pt>
                <c:pt idx="62">
                  <c:v>45294</c:v>
                </c:pt>
                <c:pt idx="63">
                  <c:v>45293</c:v>
                </c:pt>
              </c:numCache>
            </c:numRef>
          </c:cat>
          <c:val>
            <c:numRef>
              <c:f>Dionica!$V$15:$V$78</c:f>
              <c:numCache>
                <c:formatCode>0.0%</c:formatCode>
                <c:ptCount val="64"/>
                <c:pt idx="0">
                  <c:v>0.1186304224284902</c:v>
                </c:pt>
                <c:pt idx="1">
                  <c:v>0.1186304224284902</c:v>
                </c:pt>
                <c:pt idx="2">
                  <c:v>0.12174417503315005</c:v>
                </c:pt>
                <c:pt idx="3">
                  <c:v>0.12425017364399826</c:v>
                </c:pt>
                <c:pt idx="4">
                  <c:v>0.12103775967670627</c:v>
                </c:pt>
                <c:pt idx="5">
                  <c:v>0.1235319189240387</c:v>
                </c:pt>
                <c:pt idx="6">
                  <c:v>0.11871329797310093</c:v>
                </c:pt>
                <c:pt idx="7">
                  <c:v>0.11304224284902453</c:v>
                </c:pt>
                <c:pt idx="8">
                  <c:v>0.10396145103239252</c:v>
                </c:pt>
                <c:pt idx="9">
                  <c:v>9.4572835764349161E-2</c:v>
                </c:pt>
                <c:pt idx="10">
                  <c:v>0.10366546694449696</c:v>
                </c:pt>
                <c:pt idx="11">
                  <c:v>0.10896950179958331</c:v>
                </c:pt>
                <c:pt idx="12">
                  <c:v>0.1065976826419146</c:v>
                </c:pt>
                <c:pt idx="13">
                  <c:v>9.9000757719265087E-2</c:v>
                </c:pt>
                <c:pt idx="14">
                  <c:v>9.5523931300119935E-2</c:v>
                </c:pt>
                <c:pt idx="15">
                  <c:v>8.9525320452105817E-2</c:v>
                </c:pt>
                <c:pt idx="16">
                  <c:v>9.0354075898212871E-2</c:v>
                </c:pt>
                <c:pt idx="17">
                  <c:v>9.1672191702974137E-2</c:v>
                </c:pt>
                <c:pt idx="18">
                  <c:v>9.5306876302329924E-2</c:v>
                </c:pt>
                <c:pt idx="19">
                  <c:v>9.3838795226368621E-2</c:v>
                </c:pt>
                <c:pt idx="20">
                  <c:v>8.9402980362442319E-2</c:v>
                </c:pt>
                <c:pt idx="21">
                  <c:v>7.641125213108535E-2</c:v>
                </c:pt>
                <c:pt idx="22">
                  <c:v>9.2765359600934572E-2</c:v>
                </c:pt>
                <c:pt idx="23">
                  <c:v>0.1012502367872703</c:v>
                </c:pt>
                <c:pt idx="24">
                  <c:v>0.10638457409862978</c:v>
                </c:pt>
                <c:pt idx="25">
                  <c:v>0.10578076655932311</c:v>
                </c:pt>
                <c:pt idx="26">
                  <c:v>8.7469217654858822E-2</c:v>
                </c:pt>
                <c:pt idx="27">
                  <c:v>7.7401812211908894E-2</c:v>
                </c:pt>
                <c:pt idx="28">
                  <c:v>7.0550767190755925E-2</c:v>
                </c:pt>
                <c:pt idx="29">
                  <c:v>6.9319473385110797E-2</c:v>
                </c:pt>
                <c:pt idx="30">
                  <c:v>6.6647723685041349E-2</c:v>
                </c:pt>
                <c:pt idx="31">
                  <c:v>6.2697322725263627E-2</c:v>
                </c:pt>
                <c:pt idx="32">
                  <c:v>6.4816568794594742E-2</c:v>
                </c:pt>
                <c:pt idx="33">
                  <c:v>6.5396697606870058E-2</c:v>
                </c:pt>
                <c:pt idx="34">
                  <c:v>6.1099008650628228E-2</c:v>
                </c:pt>
                <c:pt idx="35">
                  <c:v>6.0364968112647688E-2</c:v>
                </c:pt>
                <c:pt idx="36">
                  <c:v>5.7697164867083428E-2</c:v>
                </c:pt>
                <c:pt idx="37">
                  <c:v>5.7756361684662361E-2</c:v>
                </c:pt>
                <c:pt idx="38">
                  <c:v>5.3281082275683511E-2</c:v>
                </c:pt>
                <c:pt idx="39">
                  <c:v>5.3320546820736281E-2</c:v>
                </c:pt>
                <c:pt idx="40">
                  <c:v>5.4354517901117561E-2</c:v>
                </c:pt>
                <c:pt idx="41">
                  <c:v>5.384147881543222E-2</c:v>
                </c:pt>
                <c:pt idx="42">
                  <c:v>5.2101092378607161E-2</c:v>
                </c:pt>
                <c:pt idx="43">
                  <c:v>4.5431584264696623E-2</c:v>
                </c:pt>
                <c:pt idx="44">
                  <c:v>4.2894014017806459E-2</c:v>
                </c:pt>
                <c:pt idx="45">
                  <c:v>3.8841005240891624E-2</c:v>
                </c:pt>
                <c:pt idx="46">
                  <c:v>3.5383911094272857E-2</c:v>
                </c:pt>
                <c:pt idx="47">
                  <c:v>3.633895308454882E-2</c:v>
                </c:pt>
                <c:pt idx="48">
                  <c:v>3.227015848961301E-2</c:v>
                </c:pt>
                <c:pt idx="49">
                  <c:v>3.2921323482982823E-2</c:v>
                </c:pt>
                <c:pt idx="50">
                  <c:v>3.5679895182168186E-2</c:v>
                </c:pt>
                <c:pt idx="51">
                  <c:v>2.8536812527625077E-2</c:v>
                </c:pt>
                <c:pt idx="52">
                  <c:v>3.8805487150344042E-2</c:v>
                </c:pt>
                <c:pt idx="53">
                  <c:v>3.6824366988697399E-2</c:v>
                </c:pt>
                <c:pt idx="54">
                  <c:v>3.20452105828124E-2</c:v>
                </c:pt>
                <c:pt idx="55">
                  <c:v>2.804745216897131E-2</c:v>
                </c:pt>
                <c:pt idx="56">
                  <c:v>2.6022921007766708E-2</c:v>
                </c:pt>
                <c:pt idx="57">
                  <c:v>2.2692113405316627E-2</c:v>
                </c:pt>
                <c:pt idx="58">
                  <c:v>3.0742880596072553E-2</c:v>
                </c:pt>
                <c:pt idx="59">
                  <c:v>1.7928742817452825E-2</c:v>
                </c:pt>
                <c:pt idx="60">
                  <c:v>8.1296962808612427E-3</c:v>
                </c:pt>
                <c:pt idx="61">
                  <c:v>-1.6101534381511851E-3</c:v>
                </c:pt>
                <c:pt idx="62">
                  <c:v>-5.4066426722233496E-3</c:v>
                </c:pt>
                <c:pt idx="63">
                  <c:v>-6.0262360295509909E-3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47-4228-A45F-6620097EF1E8}"/>
            </c:ext>
          </c:extLst>
        </c:ser>
        <c:ser>
          <c:idx val="2"/>
          <c:order val="2"/>
          <c:tx>
            <c:strRef>
              <c:f>Dionica!$W$14</c:f>
              <c:strCache>
                <c:ptCount val="1"/>
                <c:pt idx="0">
                  <c:v>CROBEX10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Dionica!$T$15:$T$78</c:f>
              <c:numCache>
                <c:formatCode>m/d/yyyy</c:formatCode>
                <c:ptCount val="64"/>
                <c:pt idx="0">
                  <c:v>45382</c:v>
                </c:pt>
                <c:pt idx="1">
                  <c:v>45379</c:v>
                </c:pt>
                <c:pt idx="2">
                  <c:v>45378</c:v>
                </c:pt>
                <c:pt idx="3">
                  <c:v>45377</c:v>
                </c:pt>
                <c:pt idx="4">
                  <c:v>45376</c:v>
                </c:pt>
                <c:pt idx="5">
                  <c:v>45373</c:v>
                </c:pt>
                <c:pt idx="6">
                  <c:v>45372</c:v>
                </c:pt>
                <c:pt idx="7">
                  <c:v>45371</c:v>
                </c:pt>
                <c:pt idx="8">
                  <c:v>45370</c:v>
                </c:pt>
                <c:pt idx="9">
                  <c:v>45369</c:v>
                </c:pt>
                <c:pt idx="10">
                  <c:v>45366</c:v>
                </c:pt>
                <c:pt idx="11">
                  <c:v>45365</c:v>
                </c:pt>
                <c:pt idx="12">
                  <c:v>45364</c:v>
                </c:pt>
                <c:pt idx="13">
                  <c:v>45363</c:v>
                </c:pt>
                <c:pt idx="14">
                  <c:v>45362</c:v>
                </c:pt>
                <c:pt idx="15">
                  <c:v>45359</c:v>
                </c:pt>
                <c:pt idx="16">
                  <c:v>45358</c:v>
                </c:pt>
                <c:pt idx="17">
                  <c:v>45357</c:v>
                </c:pt>
                <c:pt idx="18">
                  <c:v>45356</c:v>
                </c:pt>
                <c:pt idx="19">
                  <c:v>45355</c:v>
                </c:pt>
                <c:pt idx="20">
                  <c:v>45352</c:v>
                </c:pt>
                <c:pt idx="21">
                  <c:v>45351</c:v>
                </c:pt>
                <c:pt idx="22">
                  <c:v>45350</c:v>
                </c:pt>
                <c:pt idx="23">
                  <c:v>45349</c:v>
                </c:pt>
                <c:pt idx="24">
                  <c:v>45348</c:v>
                </c:pt>
                <c:pt idx="25">
                  <c:v>45345</c:v>
                </c:pt>
                <c:pt idx="26">
                  <c:v>45344</c:v>
                </c:pt>
                <c:pt idx="27">
                  <c:v>45343</c:v>
                </c:pt>
                <c:pt idx="28">
                  <c:v>45342</c:v>
                </c:pt>
                <c:pt idx="29">
                  <c:v>45341</c:v>
                </c:pt>
                <c:pt idx="30">
                  <c:v>45338</c:v>
                </c:pt>
                <c:pt idx="31">
                  <c:v>45337</c:v>
                </c:pt>
                <c:pt idx="32">
                  <c:v>45336</c:v>
                </c:pt>
                <c:pt idx="33">
                  <c:v>45335</c:v>
                </c:pt>
                <c:pt idx="34">
                  <c:v>45334</c:v>
                </c:pt>
                <c:pt idx="35">
                  <c:v>45331</c:v>
                </c:pt>
                <c:pt idx="36">
                  <c:v>45330</c:v>
                </c:pt>
                <c:pt idx="37">
                  <c:v>45329</c:v>
                </c:pt>
                <c:pt idx="38">
                  <c:v>45328</c:v>
                </c:pt>
                <c:pt idx="39">
                  <c:v>45327</c:v>
                </c:pt>
                <c:pt idx="40">
                  <c:v>45324</c:v>
                </c:pt>
                <c:pt idx="41">
                  <c:v>45323</c:v>
                </c:pt>
                <c:pt idx="42">
                  <c:v>45322</c:v>
                </c:pt>
                <c:pt idx="43">
                  <c:v>45321</c:v>
                </c:pt>
                <c:pt idx="44">
                  <c:v>45320</c:v>
                </c:pt>
                <c:pt idx="45">
                  <c:v>45317</c:v>
                </c:pt>
                <c:pt idx="46">
                  <c:v>45316</c:v>
                </c:pt>
                <c:pt idx="47">
                  <c:v>45315</c:v>
                </c:pt>
                <c:pt idx="48">
                  <c:v>45314</c:v>
                </c:pt>
                <c:pt idx="49">
                  <c:v>45313</c:v>
                </c:pt>
                <c:pt idx="50">
                  <c:v>45310</c:v>
                </c:pt>
                <c:pt idx="51">
                  <c:v>45309</c:v>
                </c:pt>
                <c:pt idx="52">
                  <c:v>45308</c:v>
                </c:pt>
                <c:pt idx="53">
                  <c:v>45307</c:v>
                </c:pt>
                <c:pt idx="54">
                  <c:v>45306</c:v>
                </c:pt>
                <c:pt idx="55">
                  <c:v>45303</c:v>
                </c:pt>
                <c:pt idx="56">
                  <c:v>45302</c:v>
                </c:pt>
                <c:pt idx="57">
                  <c:v>45301</c:v>
                </c:pt>
                <c:pt idx="58">
                  <c:v>45300</c:v>
                </c:pt>
                <c:pt idx="59">
                  <c:v>45299</c:v>
                </c:pt>
                <c:pt idx="60">
                  <c:v>45296</c:v>
                </c:pt>
                <c:pt idx="61">
                  <c:v>45295</c:v>
                </c:pt>
                <c:pt idx="62">
                  <c:v>45294</c:v>
                </c:pt>
                <c:pt idx="63">
                  <c:v>45293</c:v>
                </c:pt>
              </c:numCache>
            </c:numRef>
          </c:cat>
          <c:val>
            <c:numRef>
              <c:f>Dionica!$W$15:$W$78</c:f>
              <c:numCache>
                <c:formatCode>0.0%</c:formatCode>
                <c:ptCount val="64"/>
                <c:pt idx="0">
                  <c:v>0.10627017951698314</c:v>
                </c:pt>
                <c:pt idx="1">
                  <c:v>0.10627017951698314</c:v>
                </c:pt>
                <c:pt idx="2">
                  <c:v>0.10833010461061598</c:v>
                </c:pt>
                <c:pt idx="3">
                  <c:v>0.11106806147488046</c:v>
                </c:pt>
                <c:pt idx="4">
                  <c:v>0.10911145550820089</c:v>
                </c:pt>
                <c:pt idx="5">
                  <c:v>0.11653106031254046</c:v>
                </c:pt>
                <c:pt idx="6">
                  <c:v>0.11294072065091054</c:v>
                </c:pt>
                <c:pt idx="7">
                  <c:v>0.10272504197339538</c:v>
                </c:pt>
                <c:pt idx="8">
                  <c:v>9.3503809892806489E-2</c:v>
                </c:pt>
                <c:pt idx="9">
                  <c:v>8.3462482242025127E-2</c:v>
                </c:pt>
                <c:pt idx="10">
                  <c:v>8.9216066124241378E-2</c:v>
                </c:pt>
                <c:pt idx="11">
                  <c:v>9.1340565672220153E-2</c:v>
                </c:pt>
                <c:pt idx="12">
                  <c:v>8.8331396099703197E-2</c:v>
                </c:pt>
                <c:pt idx="13">
                  <c:v>7.4247707606870827E-2</c:v>
                </c:pt>
                <c:pt idx="14">
                  <c:v>6.6363166731241208E-2</c:v>
                </c:pt>
                <c:pt idx="15">
                  <c:v>5.9440785225364889E-2</c:v>
                </c:pt>
                <c:pt idx="16">
                  <c:v>5.9841146842309234E-2</c:v>
                </c:pt>
                <c:pt idx="17">
                  <c:v>6.6892677256877198E-2</c:v>
                </c:pt>
                <c:pt idx="18">
                  <c:v>7.3434069482112951E-2</c:v>
                </c:pt>
                <c:pt idx="19">
                  <c:v>7.2730207929743163E-2</c:v>
                </c:pt>
                <c:pt idx="20">
                  <c:v>6.7816091954022939E-2</c:v>
                </c:pt>
                <c:pt idx="21">
                  <c:v>6.0693529639674448E-2</c:v>
                </c:pt>
                <c:pt idx="22">
                  <c:v>6.957897455766493E-2</c:v>
                </c:pt>
                <c:pt idx="23">
                  <c:v>7.5364845667054148E-2</c:v>
                </c:pt>
                <c:pt idx="24">
                  <c:v>8.0827844504713919E-2</c:v>
                </c:pt>
                <c:pt idx="25">
                  <c:v>8.1667312411210169E-2</c:v>
                </c:pt>
                <c:pt idx="26">
                  <c:v>6.4361358646519484E-2</c:v>
                </c:pt>
                <c:pt idx="27">
                  <c:v>5.2976882345344256E-2</c:v>
                </c:pt>
                <c:pt idx="28">
                  <c:v>4.6913341082267968E-2</c:v>
                </c:pt>
                <c:pt idx="29">
                  <c:v>4.480821387059275E-2</c:v>
                </c:pt>
                <c:pt idx="30">
                  <c:v>4.2974299367170454E-2</c:v>
                </c:pt>
                <c:pt idx="31">
                  <c:v>4.2612682422833448E-2</c:v>
                </c:pt>
                <c:pt idx="32">
                  <c:v>4.4543458607774866E-2</c:v>
                </c:pt>
                <c:pt idx="33">
                  <c:v>4.3051788712385353E-2</c:v>
                </c:pt>
                <c:pt idx="34">
                  <c:v>3.8647810925997783E-2</c:v>
                </c:pt>
                <c:pt idx="35">
                  <c:v>3.7336949502776884E-2</c:v>
                </c:pt>
                <c:pt idx="36">
                  <c:v>3.7595247320160174E-2</c:v>
                </c:pt>
                <c:pt idx="37">
                  <c:v>3.7943949373627772E-2</c:v>
                </c:pt>
                <c:pt idx="38">
                  <c:v>3.5186620173059513E-2</c:v>
                </c:pt>
                <c:pt idx="39">
                  <c:v>3.4753971328942423E-2</c:v>
                </c:pt>
                <c:pt idx="40">
                  <c:v>3.5038098928064088E-2</c:v>
                </c:pt>
                <c:pt idx="41">
                  <c:v>3.6187524215420597E-2</c:v>
                </c:pt>
                <c:pt idx="42">
                  <c:v>3.8408885444918051E-2</c:v>
                </c:pt>
                <c:pt idx="43">
                  <c:v>2.9084334237375886E-2</c:v>
                </c:pt>
                <c:pt idx="44">
                  <c:v>2.9116621464548631E-2</c:v>
                </c:pt>
                <c:pt idx="45">
                  <c:v>2.5797494511171415E-2</c:v>
                </c:pt>
                <c:pt idx="46">
                  <c:v>2.3776314090146133E-2</c:v>
                </c:pt>
                <c:pt idx="47">
                  <c:v>2.3653622626888859E-2</c:v>
                </c:pt>
                <c:pt idx="48">
                  <c:v>2.1787420896293375E-2</c:v>
                </c:pt>
                <c:pt idx="49">
                  <c:v>2.482887769598352E-2</c:v>
                </c:pt>
                <c:pt idx="50">
                  <c:v>3.2280769727495828E-2</c:v>
                </c:pt>
                <c:pt idx="51">
                  <c:v>2.6423866718326305E-2</c:v>
                </c:pt>
                <c:pt idx="52">
                  <c:v>3.3494769469198049E-2</c:v>
                </c:pt>
                <c:pt idx="53">
                  <c:v>2.9981919152783254E-2</c:v>
                </c:pt>
                <c:pt idx="54">
                  <c:v>2.6029962546816554E-2</c:v>
                </c:pt>
                <c:pt idx="55">
                  <c:v>2.1742218778251443E-2</c:v>
                </c:pt>
                <c:pt idx="56">
                  <c:v>1.7428645227947737E-2</c:v>
                </c:pt>
                <c:pt idx="57">
                  <c:v>1.7615911145550944E-2</c:v>
                </c:pt>
                <c:pt idx="58">
                  <c:v>2.4777218132506773E-2</c:v>
                </c:pt>
                <c:pt idx="59">
                  <c:v>1.2249773989409851E-2</c:v>
                </c:pt>
                <c:pt idx="60">
                  <c:v>1.8145421671187378E-3</c:v>
                </c:pt>
                <c:pt idx="61">
                  <c:v>-8.3623918377888629E-3</c:v>
                </c:pt>
                <c:pt idx="62">
                  <c:v>-8.9629342632053799E-3</c:v>
                </c:pt>
                <c:pt idx="63">
                  <c:v>-7.0579878600024459E-3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47-4228-A45F-6620097EF1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681416"/>
        <c:axId val="382681024"/>
      </c:lineChart>
      <c:dateAx>
        <c:axId val="382681416"/>
        <c:scaling>
          <c:orientation val="minMax"/>
          <c:min val="45291"/>
        </c:scaling>
        <c:delete val="0"/>
        <c:axPos val="b"/>
        <c:numFmt formatCode="dd/mm/yy/;@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382681024"/>
        <c:crosses val="autoZero"/>
        <c:auto val="0"/>
        <c:lblOffset val="100"/>
        <c:baseTimeUnit val="days"/>
        <c:majorUnit val="1"/>
        <c:majorTimeUnit val="months"/>
      </c:dateAx>
      <c:valAx>
        <c:axId val="382681024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panose="020B0503050000020004" pitchFamily="34" charset="0"/>
                <a:ea typeface="+mn-ea"/>
                <a:cs typeface="Arial" panose="020B0604020202020204" pitchFamily="34" charset="0"/>
              </a:defRPr>
            </a:pPr>
            <a:endParaRPr lang="sr-Latn-RS"/>
          </a:p>
        </c:txPr>
        <c:crossAx val="382681416"/>
        <c:crossesAt val="43100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878692810457515"/>
          <c:y val="9.1666666666666668E-5"/>
          <c:w val="0.54362438332017171"/>
          <c:h val="7.55564760277996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  <a:ea typeface="+mn-ea"/>
              <a:cs typeface="Arial" panose="020B0604020202020204" pitchFamily="34" charset="0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F8B2E-4C16-4D2F-8DA0-13D71B8B0845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0BD4B143-3BE3-4617-BB2A-FCB116CA0653}">
      <dgm:prSet phldrT="[Text]" custT="1"/>
      <dgm:spPr>
        <a:solidFill>
          <a:srgbClr val="DB3832"/>
        </a:solidFill>
        <a:ln>
          <a:noFill/>
        </a:ln>
      </dgm:spPr>
      <dgm:t>
        <a:bodyPr/>
        <a:lstStyle/>
        <a:p>
          <a:r>
            <a:rPr lang="hr-HR" sz="1200" b="0" dirty="0">
              <a:latin typeface="Podravka Sans" pitchFamily="50" charset="0"/>
            </a:rPr>
            <a:t>EBITDA</a:t>
          </a:r>
        </a:p>
      </dgm:t>
    </dgm:pt>
    <dgm:pt modelId="{9233D68C-D03D-4F14-BA57-CA793B429336}" type="parTrans" cxnId="{B261634C-9D31-4901-B564-1508B2DBBB6F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79E537D7-1FFE-416C-9826-8B53D6B418DD}" type="sibTrans" cxnId="{B261634C-9D31-4901-B564-1508B2DBBB6F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7547E6BB-BD5A-491A-942A-4AC3BC9A16AE}">
      <dgm:prSet phldrT="[Text]" custT="1"/>
      <dgm:spPr>
        <a:noFill/>
        <a:ln>
          <a:solidFill>
            <a:schemeClr val="bg1">
              <a:alpha val="90000"/>
            </a:schemeClr>
          </a:solidFill>
        </a:ln>
      </dgm:spPr>
      <dgm:t>
        <a:bodyPr tIns="194400"/>
        <a:lstStyle/>
        <a:p>
          <a:pPr algn="just"/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za 9,4 mil.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(+64,8%),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dok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normalizirana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EBITDA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za 9,3 mil.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(+62,6%)</a:t>
          </a:r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.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Rast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normalizirane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operativne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prije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amortizacije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(EBITDA)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ostvaren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uslijed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rasta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prihoda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od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prodaje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više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bruto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, a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unatoč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dodatnim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investicijama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u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poboljšanje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materijalnih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prava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zaposlenika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,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što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rezultiralo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rastom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troškova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radne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snage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za 3,7 mil.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(+13,6%)</a:t>
          </a:r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,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 </a:t>
          </a:r>
        </a:p>
      </dgm:t>
    </dgm:pt>
    <dgm:pt modelId="{944AC1E1-89C5-4A9F-B04C-70CCF515820C}" type="parTrans" cxnId="{729C883C-24CD-4342-BB56-84B075C322C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83CF0A6A-B82F-42B8-9530-2C66DBBC0018}" type="sibTrans" cxnId="{729C883C-24CD-4342-BB56-84B075C322C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2E4F2B5C-B215-409C-9FAF-1227BA03E60F}">
      <dgm:prSet phldrT="[Text]" custT="1"/>
      <dgm:spPr>
        <a:solidFill>
          <a:srgbClr val="DB3832"/>
        </a:solidFill>
        <a:ln>
          <a:noFill/>
        </a:ln>
      </dgm:spPr>
      <dgm:t>
        <a:bodyPr/>
        <a:lstStyle/>
        <a:p>
          <a:r>
            <a:rPr lang="hr-HR" sz="1200" b="0" dirty="0">
              <a:latin typeface="Podravka Sans" pitchFamily="50" charset="0"/>
            </a:rPr>
            <a:t>Neto dobit nakon MI</a:t>
          </a:r>
        </a:p>
      </dgm:t>
    </dgm:pt>
    <dgm:pt modelId="{126DC81B-B4AE-426C-95B6-5C0523B1F37E}" type="parTrans" cxnId="{68C2E907-0C45-4655-9FA3-61ED8E7D60A2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3379AE04-68A5-4615-8B78-7A914407F1FB}" type="sibTrans" cxnId="{68C2E907-0C45-4655-9FA3-61ED8E7D60A2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47BBC027-57B3-47AF-8F7B-617F53E3CC97}">
      <dgm:prSet phldrT="[Text]" custT="1"/>
      <dgm:spPr>
        <a:noFill/>
        <a:ln>
          <a:noFill/>
        </a:ln>
      </dgm:spPr>
      <dgm:t>
        <a:bodyPr tIns="180000"/>
        <a:lstStyle/>
        <a:p>
          <a:pPr algn="just"/>
          <a:r>
            <a:rPr lang="hr-HR" sz="1200" b="0" kern="1200" dirty="0">
              <a:solidFill>
                <a:schemeClr val="tx1"/>
              </a:solidFill>
              <a:latin typeface="Podravka Sans" pitchFamily="50" charset="0"/>
            </a:rPr>
            <a:t>v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iša</a:t>
          </a:r>
          <a:r>
            <a:rPr lang="hr-HR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za 7,0 mil.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(+95,0%)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uslijed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gore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navedenih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utjecaja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na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profitabilnost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,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dok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na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normaliziranoj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razini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za 6,9 mil.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(+90,6%).</a:t>
          </a:r>
          <a:endParaRPr lang="hr-HR" sz="1200" b="0" kern="1200" dirty="0">
            <a:solidFill>
              <a:schemeClr val="tx1"/>
            </a:solidFill>
            <a:latin typeface="Podravka Sans" pitchFamily="50" charset="0"/>
          </a:endParaRPr>
        </a:p>
      </dgm:t>
    </dgm:pt>
    <dgm:pt modelId="{F4FB4856-AA72-4C62-8528-D5861F3D1372}" type="parTrans" cxnId="{120C1007-27B3-4556-9737-FEE76F1579EE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4A58873E-A01A-4848-B962-208C8D75EE3F}" type="sibTrans" cxnId="{120C1007-27B3-4556-9737-FEE76F1579EE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1889EEE0-CAE2-4161-862B-4DD43FC9C557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pl-PL" sz="1200" dirty="0">
              <a:solidFill>
                <a:schemeClr val="tx1"/>
              </a:solidFill>
              <a:latin typeface="Podravka Sans" pitchFamily="50" charset="0"/>
            </a:rPr>
            <a:t>ostvaren je rast od 12,9 mil. eura,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uz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rast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bruto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marže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s 30,6%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36,3%</a:t>
          </a:r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,</a:t>
          </a:r>
        </a:p>
      </dgm:t>
    </dgm:pt>
    <dgm:pt modelId="{2ADCB383-9670-4FAC-90A2-C3A7DE26813E}" type="sibTrans" cxnId="{9A4FA388-156E-4A8D-9FF6-C25A5BC0D1C4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8A6D806B-CEDF-4B63-8F1C-30BFAEB3C998}" type="parTrans" cxnId="{9A4FA388-156E-4A8D-9FF6-C25A5BC0D1C4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72A0F986-F2C9-4446-976E-C10E031B21A9}">
      <dgm:prSet phldrT="[Text]" custT="1"/>
      <dgm:spPr>
        <a:solidFill>
          <a:srgbClr val="DB3832"/>
        </a:solidFill>
        <a:ln>
          <a:noFill/>
        </a:ln>
      </dgm:spPr>
      <dgm:t>
        <a:bodyPr/>
        <a:lstStyle/>
        <a:p>
          <a:r>
            <a:rPr lang="hr-HR" sz="1200" b="0" dirty="0">
              <a:latin typeface="Podravka Sans" pitchFamily="50" charset="0"/>
            </a:rPr>
            <a:t>Bruto dobit</a:t>
          </a:r>
        </a:p>
      </dgm:t>
    </dgm:pt>
    <dgm:pt modelId="{96A3E222-E05E-47C8-B1F9-1C99AB5FD00B}" type="sibTrans" cxnId="{5D252ECC-3D8F-4AF8-85BD-432500A945B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6F07F86E-B319-433A-8E3C-45FCB582A36C}" type="parTrans" cxnId="{5D252ECC-3D8F-4AF8-85BD-432500A945B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A455A7A0-FF0D-4830-98D7-343499D6CFC2}">
      <dgm:prSet custT="1"/>
      <dgm:spPr/>
      <dgm:t>
        <a:bodyPr/>
        <a:lstStyle/>
        <a:p>
          <a:pPr algn="just"/>
          <a:endParaRPr lang="hr-HR" sz="1200" kern="1200" dirty="0">
            <a:solidFill>
              <a:schemeClr val="tx1"/>
            </a:solidFill>
            <a:latin typeface="Podravka Sans" pitchFamily="50" charset="0"/>
          </a:endParaRPr>
        </a:p>
      </dgm:t>
    </dgm:pt>
    <dgm:pt modelId="{7EDE91AC-12ED-48EE-8BDA-0327D4A2B175}" type="sibTrans" cxnId="{D58AF5FE-DAEE-430A-915E-8C59B93179C2}">
      <dgm:prSet/>
      <dgm:spPr/>
      <dgm:t>
        <a:bodyPr/>
        <a:lstStyle/>
        <a:p>
          <a:endParaRPr lang="hr-HR"/>
        </a:p>
      </dgm:t>
    </dgm:pt>
    <dgm:pt modelId="{3E83B5E9-EA63-4409-8B8B-93183C68BD2C}" type="parTrans" cxnId="{D58AF5FE-DAEE-430A-915E-8C59B93179C2}">
      <dgm:prSet/>
      <dgm:spPr/>
      <dgm:t>
        <a:bodyPr/>
        <a:lstStyle/>
        <a:p>
          <a:endParaRPr lang="hr-HR"/>
        </a:p>
      </dgm:t>
    </dgm:pt>
    <dgm:pt modelId="{D9397CEB-C606-421A-8F56-CA77777FCB1D}" type="pres">
      <dgm:prSet presAssocID="{C9EF8B2E-4C16-4D2F-8DA0-13D71B8B0845}" presName="Name0" presStyleCnt="0">
        <dgm:presLayoutVars>
          <dgm:dir/>
          <dgm:animLvl val="lvl"/>
          <dgm:resizeHandles val="exact"/>
        </dgm:presLayoutVars>
      </dgm:prSet>
      <dgm:spPr/>
    </dgm:pt>
    <dgm:pt modelId="{99B3435B-58E5-4D32-9000-DD3E2E5D7681}" type="pres">
      <dgm:prSet presAssocID="{72A0F986-F2C9-4446-976E-C10E031B21A9}" presName="linNode" presStyleCnt="0"/>
      <dgm:spPr/>
    </dgm:pt>
    <dgm:pt modelId="{81972F26-15B2-44FB-A8C7-668781FAEB83}" type="pres">
      <dgm:prSet presAssocID="{72A0F986-F2C9-4446-976E-C10E031B21A9}" presName="parentText" presStyleLbl="node1" presStyleIdx="0" presStyleCnt="3" custScaleX="46297" custScaleY="30889" custLinFactNeighborX="-2" custLinFactNeighborY="11362">
        <dgm:presLayoutVars>
          <dgm:chMax val="1"/>
          <dgm:bulletEnabled val="1"/>
        </dgm:presLayoutVars>
      </dgm:prSet>
      <dgm:spPr/>
    </dgm:pt>
    <dgm:pt modelId="{D6DF3846-F3CD-4D32-8BAD-880F37C75128}" type="pres">
      <dgm:prSet presAssocID="{72A0F986-F2C9-4446-976E-C10E031B21A9}" presName="descendantText" presStyleLbl="alignAccFollowNode1" presStyleIdx="0" presStyleCnt="3" custScaleX="139913" custScaleY="38459" custLinFactNeighborX="32" custLinFactNeighborY="11828">
        <dgm:presLayoutVars>
          <dgm:bulletEnabled val="1"/>
        </dgm:presLayoutVars>
      </dgm:prSet>
      <dgm:spPr/>
    </dgm:pt>
    <dgm:pt modelId="{DD4E5A82-DEA8-484B-B298-BB9F9CDBD12D}" type="pres">
      <dgm:prSet presAssocID="{96A3E222-E05E-47C8-B1F9-1C99AB5FD00B}" presName="sp" presStyleCnt="0"/>
      <dgm:spPr/>
    </dgm:pt>
    <dgm:pt modelId="{88CDE711-B099-4F47-ABEE-7513375645EB}" type="pres">
      <dgm:prSet presAssocID="{0BD4B143-3BE3-4617-BB2A-FCB116CA0653}" presName="linNode" presStyleCnt="0"/>
      <dgm:spPr/>
    </dgm:pt>
    <dgm:pt modelId="{06E474F7-71ED-429C-97E4-A30DD5FCB1E0}" type="pres">
      <dgm:prSet presAssocID="{0BD4B143-3BE3-4617-BB2A-FCB116CA0653}" presName="parentText" presStyleLbl="node1" presStyleIdx="1" presStyleCnt="3" custScaleX="43712" custScaleY="30889" custLinFactNeighborX="-2" custLinFactNeighborY="503">
        <dgm:presLayoutVars>
          <dgm:chMax val="1"/>
          <dgm:bulletEnabled val="1"/>
        </dgm:presLayoutVars>
      </dgm:prSet>
      <dgm:spPr/>
    </dgm:pt>
    <dgm:pt modelId="{386F7E27-4CFD-439A-8646-E0C6A57F6CFF}" type="pres">
      <dgm:prSet presAssocID="{0BD4B143-3BE3-4617-BB2A-FCB116CA0653}" presName="descendantText" presStyleLbl="alignAccFollowNode1" presStyleIdx="1" presStyleCnt="3" custScaleX="132029" custLinFactNeighborX="16" custLinFactNeighborY="5922">
        <dgm:presLayoutVars>
          <dgm:bulletEnabled val="1"/>
        </dgm:presLayoutVars>
      </dgm:prSet>
      <dgm:spPr/>
    </dgm:pt>
    <dgm:pt modelId="{BDEDC284-0C49-4CCB-956F-D7EAD58C1D78}" type="pres">
      <dgm:prSet presAssocID="{79E537D7-1FFE-416C-9826-8B53D6B418DD}" presName="sp" presStyleCnt="0"/>
      <dgm:spPr/>
    </dgm:pt>
    <dgm:pt modelId="{A27B63BE-5F8D-4999-B76F-6CFAB0D848B3}" type="pres">
      <dgm:prSet presAssocID="{2E4F2B5C-B215-409C-9FAF-1227BA03E60F}" presName="linNode" presStyleCnt="0"/>
      <dgm:spPr/>
    </dgm:pt>
    <dgm:pt modelId="{A885CE4F-E871-4497-8548-85782C10B81D}" type="pres">
      <dgm:prSet presAssocID="{2E4F2B5C-B215-409C-9FAF-1227BA03E60F}" presName="parentText" presStyleLbl="node1" presStyleIdx="2" presStyleCnt="3" custScaleX="43884" custScaleY="30889" custLinFactNeighborX="-2" custLinFactNeighborY="-16390">
        <dgm:presLayoutVars>
          <dgm:chMax val="1"/>
          <dgm:bulletEnabled val="1"/>
        </dgm:presLayoutVars>
      </dgm:prSet>
      <dgm:spPr/>
    </dgm:pt>
    <dgm:pt modelId="{CBB960A8-1A4A-41A2-96DA-A6EB99F3E583}" type="pres">
      <dgm:prSet presAssocID="{2E4F2B5C-B215-409C-9FAF-1227BA03E60F}" presName="descendantText" presStyleLbl="alignAccFollowNode1" presStyleIdx="2" presStyleCnt="3" custScaleX="132637" custScaleY="61823" custLinFactNeighborX="3" custLinFactNeighborY="-10028">
        <dgm:presLayoutVars>
          <dgm:bulletEnabled val="1"/>
        </dgm:presLayoutVars>
      </dgm:prSet>
      <dgm:spPr/>
    </dgm:pt>
  </dgm:ptLst>
  <dgm:cxnLst>
    <dgm:cxn modelId="{7D77BF02-909F-4E09-B525-2EC8BF5F1AD1}" type="presOf" srcId="{47BBC027-57B3-47AF-8F7B-617F53E3CC97}" destId="{CBB960A8-1A4A-41A2-96DA-A6EB99F3E583}" srcOrd="0" destOrd="0" presId="urn:microsoft.com/office/officeart/2005/8/layout/vList5"/>
    <dgm:cxn modelId="{120C1007-27B3-4556-9737-FEE76F1579EE}" srcId="{2E4F2B5C-B215-409C-9FAF-1227BA03E60F}" destId="{47BBC027-57B3-47AF-8F7B-617F53E3CC97}" srcOrd="0" destOrd="0" parTransId="{F4FB4856-AA72-4C62-8528-D5861F3D1372}" sibTransId="{4A58873E-A01A-4848-B962-208C8D75EE3F}"/>
    <dgm:cxn modelId="{68C2E907-0C45-4655-9FA3-61ED8E7D60A2}" srcId="{C9EF8B2E-4C16-4D2F-8DA0-13D71B8B0845}" destId="{2E4F2B5C-B215-409C-9FAF-1227BA03E60F}" srcOrd="2" destOrd="0" parTransId="{126DC81B-B4AE-426C-95B6-5C0523B1F37E}" sibTransId="{3379AE04-68A5-4615-8B78-7A914407F1FB}"/>
    <dgm:cxn modelId="{32C02A16-E2A4-4C0F-8276-62D2F49572E5}" type="presOf" srcId="{7547E6BB-BD5A-491A-942A-4AC3BC9A16AE}" destId="{386F7E27-4CFD-439A-8646-E0C6A57F6CFF}" srcOrd="0" destOrd="0" presId="urn:microsoft.com/office/officeart/2005/8/layout/vList5"/>
    <dgm:cxn modelId="{729C883C-24CD-4342-BB56-84B075C322C3}" srcId="{0BD4B143-3BE3-4617-BB2A-FCB116CA0653}" destId="{7547E6BB-BD5A-491A-942A-4AC3BC9A16AE}" srcOrd="0" destOrd="0" parTransId="{944AC1E1-89C5-4A9F-B04C-70CCF515820C}" sibTransId="{83CF0A6A-B82F-42B8-9530-2C66DBBC0018}"/>
    <dgm:cxn modelId="{F83C0461-F6F5-41B3-A995-BE23948351A3}" type="presOf" srcId="{72A0F986-F2C9-4446-976E-C10E031B21A9}" destId="{81972F26-15B2-44FB-A8C7-668781FAEB83}" srcOrd="0" destOrd="0" presId="urn:microsoft.com/office/officeart/2005/8/layout/vList5"/>
    <dgm:cxn modelId="{16E08E42-D8EF-4D52-9FD3-A8CBADC4F84E}" type="presOf" srcId="{0BD4B143-3BE3-4617-BB2A-FCB116CA0653}" destId="{06E474F7-71ED-429C-97E4-A30DD5FCB1E0}" srcOrd="0" destOrd="0" presId="urn:microsoft.com/office/officeart/2005/8/layout/vList5"/>
    <dgm:cxn modelId="{14D93743-4F53-4845-9453-FFE24CB09BD5}" type="presOf" srcId="{A455A7A0-FF0D-4830-98D7-343499D6CFC2}" destId="{CBB960A8-1A4A-41A2-96DA-A6EB99F3E583}" srcOrd="0" destOrd="1" presId="urn:microsoft.com/office/officeart/2005/8/layout/vList5"/>
    <dgm:cxn modelId="{B261634C-9D31-4901-B564-1508B2DBBB6F}" srcId="{C9EF8B2E-4C16-4D2F-8DA0-13D71B8B0845}" destId="{0BD4B143-3BE3-4617-BB2A-FCB116CA0653}" srcOrd="1" destOrd="0" parTransId="{9233D68C-D03D-4F14-BA57-CA793B429336}" sibTransId="{79E537D7-1FFE-416C-9826-8B53D6B418DD}"/>
    <dgm:cxn modelId="{9A4FA388-156E-4A8D-9FF6-C25A5BC0D1C4}" srcId="{72A0F986-F2C9-4446-976E-C10E031B21A9}" destId="{1889EEE0-CAE2-4161-862B-4DD43FC9C557}" srcOrd="0" destOrd="0" parTransId="{8A6D806B-CEDF-4B63-8F1C-30BFAEB3C998}" sibTransId="{2ADCB383-9670-4FAC-90A2-C3A7DE26813E}"/>
    <dgm:cxn modelId="{4EDE489D-22E4-43F2-881E-E6AE69AC0A66}" type="presOf" srcId="{2E4F2B5C-B215-409C-9FAF-1227BA03E60F}" destId="{A885CE4F-E871-4497-8548-85782C10B81D}" srcOrd="0" destOrd="0" presId="urn:microsoft.com/office/officeart/2005/8/layout/vList5"/>
    <dgm:cxn modelId="{11A8DBA0-DCA1-4147-B4EE-D7587C42C17D}" type="presOf" srcId="{C9EF8B2E-4C16-4D2F-8DA0-13D71B8B0845}" destId="{D9397CEB-C606-421A-8F56-CA77777FCB1D}" srcOrd="0" destOrd="0" presId="urn:microsoft.com/office/officeart/2005/8/layout/vList5"/>
    <dgm:cxn modelId="{5D252ECC-3D8F-4AF8-85BD-432500A945B3}" srcId="{C9EF8B2E-4C16-4D2F-8DA0-13D71B8B0845}" destId="{72A0F986-F2C9-4446-976E-C10E031B21A9}" srcOrd="0" destOrd="0" parTransId="{6F07F86E-B319-433A-8E3C-45FCB582A36C}" sibTransId="{96A3E222-E05E-47C8-B1F9-1C99AB5FD00B}"/>
    <dgm:cxn modelId="{36F63DEF-A2A3-414C-941A-59CC519636C5}" type="presOf" srcId="{1889EEE0-CAE2-4161-862B-4DD43FC9C557}" destId="{D6DF3846-F3CD-4D32-8BAD-880F37C75128}" srcOrd="0" destOrd="0" presId="urn:microsoft.com/office/officeart/2005/8/layout/vList5"/>
    <dgm:cxn modelId="{D58AF5FE-DAEE-430A-915E-8C59B93179C2}" srcId="{2E4F2B5C-B215-409C-9FAF-1227BA03E60F}" destId="{A455A7A0-FF0D-4830-98D7-343499D6CFC2}" srcOrd="1" destOrd="0" parTransId="{3E83B5E9-EA63-4409-8B8B-93183C68BD2C}" sibTransId="{7EDE91AC-12ED-48EE-8BDA-0327D4A2B175}"/>
    <dgm:cxn modelId="{FB4C95B7-C119-44F5-B55C-7846560E16C6}" type="presParOf" srcId="{D9397CEB-C606-421A-8F56-CA77777FCB1D}" destId="{99B3435B-58E5-4D32-9000-DD3E2E5D7681}" srcOrd="0" destOrd="0" presId="urn:microsoft.com/office/officeart/2005/8/layout/vList5"/>
    <dgm:cxn modelId="{B74698C6-0615-41BB-9DCB-6EA0F356CF1D}" type="presParOf" srcId="{99B3435B-58E5-4D32-9000-DD3E2E5D7681}" destId="{81972F26-15B2-44FB-A8C7-668781FAEB83}" srcOrd="0" destOrd="0" presId="urn:microsoft.com/office/officeart/2005/8/layout/vList5"/>
    <dgm:cxn modelId="{0360BFAD-E926-45D7-8467-CCACD88A3054}" type="presParOf" srcId="{99B3435B-58E5-4D32-9000-DD3E2E5D7681}" destId="{D6DF3846-F3CD-4D32-8BAD-880F37C75128}" srcOrd="1" destOrd="0" presId="urn:microsoft.com/office/officeart/2005/8/layout/vList5"/>
    <dgm:cxn modelId="{DA3CDF4B-A162-4F39-900B-9FEF78286A89}" type="presParOf" srcId="{D9397CEB-C606-421A-8F56-CA77777FCB1D}" destId="{DD4E5A82-DEA8-484B-B298-BB9F9CDBD12D}" srcOrd="1" destOrd="0" presId="urn:microsoft.com/office/officeart/2005/8/layout/vList5"/>
    <dgm:cxn modelId="{8E82869A-3E10-4087-94B4-A39E89C13187}" type="presParOf" srcId="{D9397CEB-C606-421A-8F56-CA77777FCB1D}" destId="{88CDE711-B099-4F47-ABEE-7513375645EB}" srcOrd="2" destOrd="0" presId="urn:microsoft.com/office/officeart/2005/8/layout/vList5"/>
    <dgm:cxn modelId="{36B4004C-E33C-4AEC-8878-CB6070A988CE}" type="presParOf" srcId="{88CDE711-B099-4F47-ABEE-7513375645EB}" destId="{06E474F7-71ED-429C-97E4-A30DD5FCB1E0}" srcOrd="0" destOrd="0" presId="urn:microsoft.com/office/officeart/2005/8/layout/vList5"/>
    <dgm:cxn modelId="{5568FD6A-7597-432B-A9F8-E72203599D1B}" type="presParOf" srcId="{88CDE711-B099-4F47-ABEE-7513375645EB}" destId="{386F7E27-4CFD-439A-8646-E0C6A57F6CFF}" srcOrd="1" destOrd="0" presId="urn:microsoft.com/office/officeart/2005/8/layout/vList5"/>
    <dgm:cxn modelId="{1878371E-C534-44DE-8762-0341A8B6A770}" type="presParOf" srcId="{D9397CEB-C606-421A-8F56-CA77777FCB1D}" destId="{BDEDC284-0C49-4CCB-956F-D7EAD58C1D78}" srcOrd="3" destOrd="0" presId="urn:microsoft.com/office/officeart/2005/8/layout/vList5"/>
    <dgm:cxn modelId="{C3C2E79A-2CCC-4A48-AFDE-0AAAC801924A}" type="presParOf" srcId="{D9397CEB-C606-421A-8F56-CA77777FCB1D}" destId="{A27B63BE-5F8D-4999-B76F-6CFAB0D848B3}" srcOrd="4" destOrd="0" presId="urn:microsoft.com/office/officeart/2005/8/layout/vList5"/>
    <dgm:cxn modelId="{80A97257-E2E4-4ADE-A3BE-8D86A6993C94}" type="presParOf" srcId="{A27B63BE-5F8D-4999-B76F-6CFAB0D848B3}" destId="{A885CE4F-E871-4497-8548-85782C10B81D}" srcOrd="0" destOrd="0" presId="urn:microsoft.com/office/officeart/2005/8/layout/vList5"/>
    <dgm:cxn modelId="{1F3DAEA0-8BE9-4036-8FCE-0B09DC63E654}" type="presParOf" srcId="{A27B63BE-5F8D-4999-B76F-6CFAB0D848B3}" destId="{CBB960A8-1A4A-41A2-96DA-A6EB99F3E5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EF8B2E-4C16-4D2F-8DA0-13D71B8B0845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0BD4B143-3BE3-4617-BB2A-FCB116CA0653}">
      <dgm:prSet phldrT="[Text]" custT="1"/>
      <dgm:spPr>
        <a:solidFill>
          <a:srgbClr val="DB3832"/>
        </a:solidFill>
        <a:ln>
          <a:noFill/>
        </a:ln>
      </dgm:spPr>
      <dgm:t>
        <a:bodyPr/>
        <a:lstStyle/>
        <a:p>
          <a:r>
            <a:rPr lang="hr-HR" sz="1200" b="0" dirty="0">
              <a:latin typeface="Podravka Sans" pitchFamily="50" charset="0"/>
            </a:rPr>
            <a:t>EBITDA</a:t>
          </a:r>
        </a:p>
      </dgm:t>
    </dgm:pt>
    <dgm:pt modelId="{9233D68C-D03D-4F14-BA57-CA793B429336}" type="parTrans" cxnId="{B261634C-9D31-4901-B564-1508B2DBBB6F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79E537D7-1FFE-416C-9826-8B53D6B418DD}" type="sibTrans" cxnId="{B261634C-9D31-4901-B564-1508B2DBBB6F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7547E6BB-BD5A-491A-942A-4AC3BC9A16AE}">
      <dgm:prSet phldrT="[Text]" custT="1"/>
      <dgm:spPr>
        <a:noFill/>
        <a:ln>
          <a:solidFill>
            <a:schemeClr val="bg1">
              <a:alpha val="90000"/>
            </a:schemeClr>
          </a:solidFill>
        </a:ln>
      </dgm:spPr>
      <dgm:t>
        <a:bodyPr tIns="194400"/>
        <a:lstStyle/>
        <a:p>
          <a:pPr algn="just"/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za 1,2 mil.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(+9,3%).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Najveći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utjecaj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rast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operativne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prije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amortizacije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(EBITDA)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došao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kao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rezultat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rasta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prihoda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od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prodaje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bruto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. U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promatranom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razdoblju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nije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bilo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normalizacija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jednokratnih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stavaka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unutar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Farmaceutike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,</a:t>
          </a:r>
          <a:endParaRPr lang="hr-HR" sz="1200" dirty="0">
            <a:solidFill>
              <a:schemeClr val="tx1"/>
            </a:solidFill>
            <a:latin typeface="Podravka Sans" pitchFamily="50" charset="0"/>
          </a:endParaRPr>
        </a:p>
      </dgm:t>
    </dgm:pt>
    <dgm:pt modelId="{944AC1E1-89C5-4A9F-B04C-70CCF515820C}" type="parTrans" cxnId="{729C883C-24CD-4342-BB56-84B075C322C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83CF0A6A-B82F-42B8-9530-2C66DBBC0018}" type="sibTrans" cxnId="{729C883C-24CD-4342-BB56-84B075C322C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2E4F2B5C-B215-409C-9FAF-1227BA03E60F}">
      <dgm:prSet phldrT="[Text]" custT="1"/>
      <dgm:spPr>
        <a:solidFill>
          <a:srgbClr val="DB3832"/>
        </a:solidFill>
        <a:ln>
          <a:noFill/>
        </a:ln>
      </dgm:spPr>
      <dgm:t>
        <a:bodyPr/>
        <a:lstStyle/>
        <a:p>
          <a:r>
            <a:rPr lang="hr-HR" sz="1200" b="0" dirty="0">
              <a:latin typeface="Podravka Sans" pitchFamily="50" charset="0"/>
            </a:rPr>
            <a:t>Neto dobit nakon MI</a:t>
          </a:r>
        </a:p>
      </dgm:t>
    </dgm:pt>
    <dgm:pt modelId="{126DC81B-B4AE-426C-95B6-5C0523B1F37E}" type="parTrans" cxnId="{68C2E907-0C45-4655-9FA3-61ED8E7D60A2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3379AE04-68A5-4615-8B78-7A914407F1FB}" type="sibTrans" cxnId="{68C2E907-0C45-4655-9FA3-61ED8E7D60A2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47BBC027-57B3-47AF-8F7B-617F53E3CC97}">
      <dgm:prSet phldrT="[Text]" custT="1"/>
      <dgm:spPr>
        <a:noFill/>
        <a:ln>
          <a:noFill/>
        </a:ln>
      </dgm:spPr>
      <dgm:t>
        <a:bodyPr tIns="180000"/>
        <a:lstStyle/>
        <a:p>
          <a:pPr algn="just"/>
          <a:r>
            <a:rPr lang="pl-PL" sz="1200" dirty="0">
              <a:solidFill>
                <a:schemeClr val="tx1"/>
              </a:solidFill>
              <a:latin typeface="Podravka Sans" pitchFamily="50" charset="0"/>
            </a:rPr>
            <a:t>viša za 0,7 mil. eura (+9,1%). </a:t>
          </a:r>
          <a:endParaRPr lang="hr-HR" sz="1200" dirty="0">
            <a:solidFill>
              <a:schemeClr val="tx1"/>
            </a:solidFill>
            <a:latin typeface="Podravka Sans" pitchFamily="50" charset="0"/>
          </a:endParaRPr>
        </a:p>
      </dgm:t>
    </dgm:pt>
    <dgm:pt modelId="{F4FB4856-AA72-4C62-8528-D5861F3D1372}" type="parTrans" cxnId="{120C1007-27B3-4556-9737-FEE76F1579EE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4A58873E-A01A-4848-B962-208C8D75EE3F}" type="sibTrans" cxnId="{120C1007-27B3-4556-9737-FEE76F1579EE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1889EEE0-CAE2-4161-862B-4DD43FC9C557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viša 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za 1,2 mil.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(+5,2%),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uz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blagi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rast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bruto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marže</a:t>
          </a:r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,</a:t>
          </a:r>
          <a:endParaRPr lang="hr-HR" sz="1200" dirty="0">
            <a:solidFill>
              <a:schemeClr val="tx1"/>
            </a:solidFill>
            <a:highlight>
              <a:srgbClr val="FFFF00"/>
            </a:highlight>
            <a:latin typeface="Podravka Sans" pitchFamily="50" charset="0"/>
          </a:endParaRPr>
        </a:p>
      </dgm:t>
    </dgm:pt>
    <dgm:pt modelId="{2ADCB383-9670-4FAC-90A2-C3A7DE26813E}" type="sibTrans" cxnId="{9A4FA388-156E-4A8D-9FF6-C25A5BC0D1C4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8A6D806B-CEDF-4B63-8F1C-30BFAEB3C998}" type="parTrans" cxnId="{9A4FA388-156E-4A8D-9FF6-C25A5BC0D1C4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72A0F986-F2C9-4446-976E-C10E031B21A9}">
      <dgm:prSet phldrT="[Text]" custT="1"/>
      <dgm:spPr>
        <a:solidFill>
          <a:srgbClr val="DB3832"/>
        </a:solidFill>
        <a:ln>
          <a:noFill/>
        </a:ln>
      </dgm:spPr>
      <dgm:t>
        <a:bodyPr/>
        <a:lstStyle/>
        <a:p>
          <a:r>
            <a:rPr lang="hr-HR" sz="1200" b="0" dirty="0">
              <a:latin typeface="Podravka Sans" pitchFamily="50" charset="0"/>
            </a:rPr>
            <a:t>Bruto dobit</a:t>
          </a:r>
        </a:p>
      </dgm:t>
    </dgm:pt>
    <dgm:pt modelId="{96A3E222-E05E-47C8-B1F9-1C99AB5FD00B}" type="sibTrans" cxnId="{5D252ECC-3D8F-4AF8-85BD-432500A945B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6F07F86E-B319-433A-8E3C-45FCB582A36C}" type="parTrans" cxnId="{5D252ECC-3D8F-4AF8-85BD-432500A945B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A455A7A0-FF0D-4830-98D7-343499D6CFC2}">
      <dgm:prSet custT="1"/>
      <dgm:spPr/>
      <dgm:t>
        <a:bodyPr/>
        <a:lstStyle/>
        <a:p>
          <a:pPr algn="just"/>
          <a:endParaRPr lang="hr-HR" sz="1200" dirty="0">
            <a:solidFill>
              <a:schemeClr val="tx1"/>
            </a:solidFill>
            <a:latin typeface="Podravka Sans" pitchFamily="50" charset="0"/>
          </a:endParaRPr>
        </a:p>
      </dgm:t>
    </dgm:pt>
    <dgm:pt modelId="{7EDE91AC-12ED-48EE-8BDA-0327D4A2B175}" type="sibTrans" cxnId="{D58AF5FE-DAEE-430A-915E-8C59B93179C2}">
      <dgm:prSet/>
      <dgm:spPr/>
      <dgm:t>
        <a:bodyPr/>
        <a:lstStyle/>
        <a:p>
          <a:endParaRPr lang="hr-HR"/>
        </a:p>
      </dgm:t>
    </dgm:pt>
    <dgm:pt modelId="{3E83B5E9-EA63-4409-8B8B-93183C68BD2C}" type="parTrans" cxnId="{D58AF5FE-DAEE-430A-915E-8C59B93179C2}">
      <dgm:prSet/>
      <dgm:spPr/>
      <dgm:t>
        <a:bodyPr/>
        <a:lstStyle/>
        <a:p>
          <a:endParaRPr lang="hr-HR"/>
        </a:p>
      </dgm:t>
    </dgm:pt>
    <dgm:pt modelId="{D9397CEB-C606-421A-8F56-CA77777FCB1D}" type="pres">
      <dgm:prSet presAssocID="{C9EF8B2E-4C16-4D2F-8DA0-13D71B8B0845}" presName="Name0" presStyleCnt="0">
        <dgm:presLayoutVars>
          <dgm:dir/>
          <dgm:animLvl val="lvl"/>
          <dgm:resizeHandles val="exact"/>
        </dgm:presLayoutVars>
      </dgm:prSet>
      <dgm:spPr/>
    </dgm:pt>
    <dgm:pt modelId="{99B3435B-58E5-4D32-9000-DD3E2E5D7681}" type="pres">
      <dgm:prSet presAssocID="{72A0F986-F2C9-4446-976E-C10E031B21A9}" presName="linNode" presStyleCnt="0"/>
      <dgm:spPr/>
    </dgm:pt>
    <dgm:pt modelId="{81972F26-15B2-44FB-A8C7-668781FAEB83}" type="pres">
      <dgm:prSet presAssocID="{72A0F986-F2C9-4446-976E-C10E031B21A9}" presName="parentText" presStyleLbl="node1" presStyleIdx="0" presStyleCnt="3" custScaleX="46297" custScaleY="30889" custLinFactNeighborX="-2" custLinFactNeighborY="11362">
        <dgm:presLayoutVars>
          <dgm:chMax val="1"/>
          <dgm:bulletEnabled val="1"/>
        </dgm:presLayoutVars>
      </dgm:prSet>
      <dgm:spPr/>
    </dgm:pt>
    <dgm:pt modelId="{D6DF3846-F3CD-4D32-8BAD-880F37C75128}" type="pres">
      <dgm:prSet presAssocID="{72A0F986-F2C9-4446-976E-C10E031B21A9}" presName="descendantText" presStyleLbl="alignAccFollowNode1" presStyleIdx="0" presStyleCnt="3" custScaleX="139913" custScaleY="8165" custLinFactNeighborX="32" custLinFactNeighborY="11828">
        <dgm:presLayoutVars>
          <dgm:bulletEnabled val="1"/>
        </dgm:presLayoutVars>
      </dgm:prSet>
      <dgm:spPr/>
    </dgm:pt>
    <dgm:pt modelId="{DD4E5A82-DEA8-484B-B298-BB9F9CDBD12D}" type="pres">
      <dgm:prSet presAssocID="{96A3E222-E05E-47C8-B1F9-1C99AB5FD00B}" presName="sp" presStyleCnt="0"/>
      <dgm:spPr/>
    </dgm:pt>
    <dgm:pt modelId="{88CDE711-B099-4F47-ABEE-7513375645EB}" type="pres">
      <dgm:prSet presAssocID="{0BD4B143-3BE3-4617-BB2A-FCB116CA0653}" presName="linNode" presStyleCnt="0"/>
      <dgm:spPr/>
    </dgm:pt>
    <dgm:pt modelId="{06E474F7-71ED-429C-97E4-A30DD5FCB1E0}" type="pres">
      <dgm:prSet presAssocID="{0BD4B143-3BE3-4617-BB2A-FCB116CA0653}" presName="parentText" presStyleLbl="node1" presStyleIdx="1" presStyleCnt="3" custScaleX="43712" custScaleY="30889" custLinFactNeighborX="-2" custLinFactNeighborY="503">
        <dgm:presLayoutVars>
          <dgm:chMax val="1"/>
          <dgm:bulletEnabled val="1"/>
        </dgm:presLayoutVars>
      </dgm:prSet>
      <dgm:spPr/>
    </dgm:pt>
    <dgm:pt modelId="{386F7E27-4CFD-439A-8646-E0C6A57F6CFF}" type="pres">
      <dgm:prSet presAssocID="{0BD4B143-3BE3-4617-BB2A-FCB116CA0653}" presName="descendantText" presStyleLbl="alignAccFollowNode1" presStyleIdx="1" presStyleCnt="3" custScaleX="132029" custLinFactNeighborX="16" custLinFactNeighborY="-1615">
        <dgm:presLayoutVars>
          <dgm:bulletEnabled val="1"/>
        </dgm:presLayoutVars>
      </dgm:prSet>
      <dgm:spPr/>
    </dgm:pt>
    <dgm:pt modelId="{BDEDC284-0C49-4CCB-956F-D7EAD58C1D78}" type="pres">
      <dgm:prSet presAssocID="{79E537D7-1FFE-416C-9826-8B53D6B418DD}" presName="sp" presStyleCnt="0"/>
      <dgm:spPr/>
    </dgm:pt>
    <dgm:pt modelId="{A27B63BE-5F8D-4999-B76F-6CFAB0D848B3}" type="pres">
      <dgm:prSet presAssocID="{2E4F2B5C-B215-409C-9FAF-1227BA03E60F}" presName="linNode" presStyleCnt="0"/>
      <dgm:spPr/>
    </dgm:pt>
    <dgm:pt modelId="{A885CE4F-E871-4497-8548-85782C10B81D}" type="pres">
      <dgm:prSet presAssocID="{2E4F2B5C-B215-409C-9FAF-1227BA03E60F}" presName="parentText" presStyleLbl="node1" presStyleIdx="2" presStyleCnt="3" custScaleX="43884" custScaleY="30889" custLinFactNeighborX="-2" custLinFactNeighborY="-16390">
        <dgm:presLayoutVars>
          <dgm:chMax val="1"/>
          <dgm:bulletEnabled val="1"/>
        </dgm:presLayoutVars>
      </dgm:prSet>
      <dgm:spPr/>
    </dgm:pt>
    <dgm:pt modelId="{CBB960A8-1A4A-41A2-96DA-A6EB99F3E583}" type="pres">
      <dgm:prSet presAssocID="{2E4F2B5C-B215-409C-9FAF-1227BA03E60F}" presName="descendantText" presStyleLbl="alignAccFollowNode1" presStyleIdx="2" presStyleCnt="3" custScaleX="132637" custScaleY="61823" custLinFactNeighborX="3" custLinFactNeighborY="-17335">
        <dgm:presLayoutVars>
          <dgm:bulletEnabled val="1"/>
        </dgm:presLayoutVars>
      </dgm:prSet>
      <dgm:spPr/>
    </dgm:pt>
  </dgm:ptLst>
  <dgm:cxnLst>
    <dgm:cxn modelId="{7D77BF02-909F-4E09-B525-2EC8BF5F1AD1}" type="presOf" srcId="{47BBC027-57B3-47AF-8F7B-617F53E3CC97}" destId="{CBB960A8-1A4A-41A2-96DA-A6EB99F3E583}" srcOrd="0" destOrd="0" presId="urn:microsoft.com/office/officeart/2005/8/layout/vList5"/>
    <dgm:cxn modelId="{120C1007-27B3-4556-9737-FEE76F1579EE}" srcId="{2E4F2B5C-B215-409C-9FAF-1227BA03E60F}" destId="{47BBC027-57B3-47AF-8F7B-617F53E3CC97}" srcOrd="0" destOrd="0" parTransId="{F4FB4856-AA72-4C62-8528-D5861F3D1372}" sibTransId="{4A58873E-A01A-4848-B962-208C8D75EE3F}"/>
    <dgm:cxn modelId="{68C2E907-0C45-4655-9FA3-61ED8E7D60A2}" srcId="{C9EF8B2E-4C16-4D2F-8DA0-13D71B8B0845}" destId="{2E4F2B5C-B215-409C-9FAF-1227BA03E60F}" srcOrd="2" destOrd="0" parTransId="{126DC81B-B4AE-426C-95B6-5C0523B1F37E}" sibTransId="{3379AE04-68A5-4615-8B78-7A914407F1FB}"/>
    <dgm:cxn modelId="{32C02A16-E2A4-4C0F-8276-62D2F49572E5}" type="presOf" srcId="{7547E6BB-BD5A-491A-942A-4AC3BC9A16AE}" destId="{386F7E27-4CFD-439A-8646-E0C6A57F6CFF}" srcOrd="0" destOrd="0" presId="urn:microsoft.com/office/officeart/2005/8/layout/vList5"/>
    <dgm:cxn modelId="{729C883C-24CD-4342-BB56-84B075C322C3}" srcId="{0BD4B143-3BE3-4617-BB2A-FCB116CA0653}" destId="{7547E6BB-BD5A-491A-942A-4AC3BC9A16AE}" srcOrd="0" destOrd="0" parTransId="{944AC1E1-89C5-4A9F-B04C-70CCF515820C}" sibTransId="{83CF0A6A-B82F-42B8-9530-2C66DBBC0018}"/>
    <dgm:cxn modelId="{F83C0461-F6F5-41B3-A995-BE23948351A3}" type="presOf" srcId="{72A0F986-F2C9-4446-976E-C10E031B21A9}" destId="{81972F26-15B2-44FB-A8C7-668781FAEB83}" srcOrd="0" destOrd="0" presId="urn:microsoft.com/office/officeart/2005/8/layout/vList5"/>
    <dgm:cxn modelId="{16E08E42-D8EF-4D52-9FD3-A8CBADC4F84E}" type="presOf" srcId="{0BD4B143-3BE3-4617-BB2A-FCB116CA0653}" destId="{06E474F7-71ED-429C-97E4-A30DD5FCB1E0}" srcOrd="0" destOrd="0" presId="urn:microsoft.com/office/officeart/2005/8/layout/vList5"/>
    <dgm:cxn modelId="{14D93743-4F53-4845-9453-FFE24CB09BD5}" type="presOf" srcId="{A455A7A0-FF0D-4830-98D7-343499D6CFC2}" destId="{CBB960A8-1A4A-41A2-96DA-A6EB99F3E583}" srcOrd="0" destOrd="1" presId="urn:microsoft.com/office/officeart/2005/8/layout/vList5"/>
    <dgm:cxn modelId="{B261634C-9D31-4901-B564-1508B2DBBB6F}" srcId="{C9EF8B2E-4C16-4D2F-8DA0-13D71B8B0845}" destId="{0BD4B143-3BE3-4617-BB2A-FCB116CA0653}" srcOrd="1" destOrd="0" parTransId="{9233D68C-D03D-4F14-BA57-CA793B429336}" sibTransId="{79E537D7-1FFE-416C-9826-8B53D6B418DD}"/>
    <dgm:cxn modelId="{9A4FA388-156E-4A8D-9FF6-C25A5BC0D1C4}" srcId="{72A0F986-F2C9-4446-976E-C10E031B21A9}" destId="{1889EEE0-CAE2-4161-862B-4DD43FC9C557}" srcOrd="0" destOrd="0" parTransId="{8A6D806B-CEDF-4B63-8F1C-30BFAEB3C998}" sibTransId="{2ADCB383-9670-4FAC-90A2-C3A7DE26813E}"/>
    <dgm:cxn modelId="{4EDE489D-22E4-43F2-881E-E6AE69AC0A66}" type="presOf" srcId="{2E4F2B5C-B215-409C-9FAF-1227BA03E60F}" destId="{A885CE4F-E871-4497-8548-85782C10B81D}" srcOrd="0" destOrd="0" presId="urn:microsoft.com/office/officeart/2005/8/layout/vList5"/>
    <dgm:cxn modelId="{11A8DBA0-DCA1-4147-B4EE-D7587C42C17D}" type="presOf" srcId="{C9EF8B2E-4C16-4D2F-8DA0-13D71B8B0845}" destId="{D9397CEB-C606-421A-8F56-CA77777FCB1D}" srcOrd="0" destOrd="0" presId="urn:microsoft.com/office/officeart/2005/8/layout/vList5"/>
    <dgm:cxn modelId="{5D252ECC-3D8F-4AF8-85BD-432500A945B3}" srcId="{C9EF8B2E-4C16-4D2F-8DA0-13D71B8B0845}" destId="{72A0F986-F2C9-4446-976E-C10E031B21A9}" srcOrd="0" destOrd="0" parTransId="{6F07F86E-B319-433A-8E3C-45FCB582A36C}" sibTransId="{96A3E222-E05E-47C8-B1F9-1C99AB5FD00B}"/>
    <dgm:cxn modelId="{36F63DEF-A2A3-414C-941A-59CC519636C5}" type="presOf" srcId="{1889EEE0-CAE2-4161-862B-4DD43FC9C557}" destId="{D6DF3846-F3CD-4D32-8BAD-880F37C75128}" srcOrd="0" destOrd="0" presId="urn:microsoft.com/office/officeart/2005/8/layout/vList5"/>
    <dgm:cxn modelId="{D58AF5FE-DAEE-430A-915E-8C59B93179C2}" srcId="{2E4F2B5C-B215-409C-9FAF-1227BA03E60F}" destId="{A455A7A0-FF0D-4830-98D7-343499D6CFC2}" srcOrd="1" destOrd="0" parTransId="{3E83B5E9-EA63-4409-8B8B-93183C68BD2C}" sibTransId="{7EDE91AC-12ED-48EE-8BDA-0327D4A2B175}"/>
    <dgm:cxn modelId="{FB4C95B7-C119-44F5-B55C-7846560E16C6}" type="presParOf" srcId="{D9397CEB-C606-421A-8F56-CA77777FCB1D}" destId="{99B3435B-58E5-4D32-9000-DD3E2E5D7681}" srcOrd="0" destOrd="0" presId="urn:microsoft.com/office/officeart/2005/8/layout/vList5"/>
    <dgm:cxn modelId="{B74698C6-0615-41BB-9DCB-6EA0F356CF1D}" type="presParOf" srcId="{99B3435B-58E5-4D32-9000-DD3E2E5D7681}" destId="{81972F26-15B2-44FB-A8C7-668781FAEB83}" srcOrd="0" destOrd="0" presId="urn:microsoft.com/office/officeart/2005/8/layout/vList5"/>
    <dgm:cxn modelId="{0360BFAD-E926-45D7-8467-CCACD88A3054}" type="presParOf" srcId="{99B3435B-58E5-4D32-9000-DD3E2E5D7681}" destId="{D6DF3846-F3CD-4D32-8BAD-880F37C75128}" srcOrd="1" destOrd="0" presId="urn:microsoft.com/office/officeart/2005/8/layout/vList5"/>
    <dgm:cxn modelId="{DA3CDF4B-A162-4F39-900B-9FEF78286A89}" type="presParOf" srcId="{D9397CEB-C606-421A-8F56-CA77777FCB1D}" destId="{DD4E5A82-DEA8-484B-B298-BB9F9CDBD12D}" srcOrd="1" destOrd="0" presId="urn:microsoft.com/office/officeart/2005/8/layout/vList5"/>
    <dgm:cxn modelId="{8E82869A-3E10-4087-94B4-A39E89C13187}" type="presParOf" srcId="{D9397CEB-C606-421A-8F56-CA77777FCB1D}" destId="{88CDE711-B099-4F47-ABEE-7513375645EB}" srcOrd="2" destOrd="0" presId="urn:microsoft.com/office/officeart/2005/8/layout/vList5"/>
    <dgm:cxn modelId="{36B4004C-E33C-4AEC-8878-CB6070A988CE}" type="presParOf" srcId="{88CDE711-B099-4F47-ABEE-7513375645EB}" destId="{06E474F7-71ED-429C-97E4-A30DD5FCB1E0}" srcOrd="0" destOrd="0" presId="urn:microsoft.com/office/officeart/2005/8/layout/vList5"/>
    <dgm:cxn modelId="{5568FD6A-7597-432B-A9F8-E72203599D1B}" type="presParOf" srcId="{88CDE711-B099-4F47-ABEE-7513375645EB}" destId="{386F7E27-4CFD-439A-8646-E0C6A57F6CFF}" srcOrd="1" destOrd="0" presId="urn:microsoft.com/office/officeart/2005/8/layout/vList5"/>
    <dgm:cxn modelId="{1878371E-C534-44DE-8762-0341A8B6A770}" type="presParOf" srcId="{D9397CEB-C606-421A-8F56-CA77777FCB1D}" destId="{BDEDC284-0C49-4CCB-956F-D7EAD58C1D78}" srcOrd="3" destOrd="0" presId="urn:microsoft.com/office/officeart/2005/8/layout/vList5"/>
    <dgm:cxn modelId="{C3C2E79A-2CCC-4A48-AFDE-0AAAC801924A}" type="presParOf" srcId="{D9397CEB-C606-421A-8F56-CA77777FCB1D}" destId="{A27B63BE-5F8D-4999-B76F-6CFAB0D848B3}" srcOrd="4" destOrd="0" presId="urn:microsoft.com/office/officeart/2005/8/layout/vList5"/>
    <dgm:cxn modelId="{80A97257-E2E4-4ADE-A3BE-8D86A6993C94}" type="presParOf" srcId="{A27B63BE-5F8D-4999-B76F-6CFAB0D848B3}" destId="{A885CE4F-E871-4497-8548-85782C10B81D}" srcOrd="0" destOrd="0" presId="urn:microsoft.com/office/officeart/2005/8/layout/vList5"/>
    <dgm:cxn modelId="{1F3DAEA0-8BE9-4036-8FCE-0B09DC63E654}" type="presParOf" srcId="{A27B63BE-5F8D-4999-B76F-6CFAB0D848B3}" destId="{CBB960A8-1A4A-41A2-96DA-A6EB99F3E5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EF8B2E-4C16-4D2F-8DA0-13D71B8B0845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0BD4B143-3BE3-4617-BB2A-FCB116CA0653}">
      <dgm:prSet phldrT="[Text]" custT="1"/>
      <dgm:spPr>
        <a:solidFill>
          <a:srgbClr val="DB3832"/>
        </a:solidFill>
        <a:ln>
          <a:noFill/>
        </a:ln>
      </dgm:spPr>
      <dgm:t>
        <a:bodyPr/>
        <a:lstStyle/>
        <a:p>
          <a:r>
            <a:rPr lang="hr-HR" sz="1200" b="0" dirty="0">
              <a:latin typeface="Podravka Sans" pitchFamily="50" charset="0"/>
            </a:rPr>
            <a:t>EBITDA</a:t>
          </a:r>
        </a:p>
      </dgm:t>
    </dgm:pt>
    <dgm:pt modelId="{9233D68C-D03D-4F14-BA57-CA793B429336}" type="parTrans" cxnId="{B261634C-9D31-4901-B564-1508B2DBBB6F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79E537D7-1FFE-416C-9826-8B53D6B418DD}" type="sibTrans" cxnId="{B261634C-9D31-4901-B564-1508B2DBBB6F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7547E6BB-BD5A-491A-942A-4AC3BC9A16AE}">
      <dgm:prSet phldrT="[Text]" custT="1"/>
      <dgm:spPr>
        <a:noFill/>
        <a:ln>
          <a:solidFill>
            <a:schemeClr val="bg1">
              <a:alpha val="90000"/>
            </a:schemeClr>
          </a:solidFill>
        </a:ln>
      </dgm:spPr>
      <dgm:t>
        <a:bodyPr tIns="0"/>
        <a:lstStyle/>
        <a:p>
          <a:pPr algn="just"/>
          <a:r>
            <a:rPr lang="hr-HR" sz="1200" noProof="0" dirty="0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za 10,6 mil.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(+38,8%),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dok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normalizirana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operativna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dobit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prije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amortizacije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(EBITDA)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za 10,4 mil.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(+37,9%), </a:t>
          </a:r>
          <a:endParaRPr lang="hr-HR" sz="1200" dirty="0">
            <a:solidFill>
              <a:schemeClr val="tx1"/>
            </a:solidFill>
            <a:latin typeface="Podravka Sans" pitchFamily="50" charset="0"/>
          </a:endParaRPr>
        </a:p>
      </dgm:t>
    </dgm:pt>
    <dgm:pt modelId="{944AC1E1-89C5-4A9F-B04C-70CCF515820C}" type="parTrans" cxnId="{729C883C-24CD-4342-BB56-84B075C322C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83CF0A6A-B82F-42B8-9530-2C66DBBC0018}" type="sibTrans" cxnId="{729C883C-24CD-4342-BB56-84B075C322C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2E4F2B5C-B215-409C-9FAF-1227BA03E60F}">
      <dgm:prSet phldrT="[Text]" custT="1"/>
      <dgm:spPr>
        <a:solidFill>
          <a:srgbClr val="DB3832"/>
        </a:solidFill>
        <a:ln>
          <a:noFill/>
        </a:ln>
      </dgm:spPr>
      <dgm:t>
        <a:bodyPr/>
        <a:lstStyle/>
        <a:p>
          <a:r>
            <a:rPr lang="hr-HR" sz="1200" b="0" dirty="0">
              <a:latin typeface="Podravka Sans" pitchFamily="50" charset="0"/>
            </a:rPr>
            <a:t>Neto dobit nakon MI</a:t>
          </a:r>
        </a:p>
      </dgm:t>
    </dgm:pt>
    <dgm:pt modelId="{126DC81B-B4AE-426C-95B6-5C0523B1F37E}" type="parTrans" cxnId="{68C2E907-0C45-4655-9FA3-61ED8E7D60A2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3379AE04-68A5-4615-8B78-7A914407F1FB}" type="sibTrans" cxnId="{68C2E907-0C45-4655-9FA3-61ED8E7D60A2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47BBC027-57B3-47AF-8F7B-617F53E3CC97}">
      <dgm:prSet phldrT="[Text]" custT="1"/>
      <dgm:spPr>
        <a:noFill/>
        <a:ln>
          <a:noFill/>
        </a:ln>
      </dgm:spPr>
      <dgm:t>
        <a:bodyPr tIns="180000"/>
        <a:lstStyle/>
        <a:p>
          <a:pPr algn="just"/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pl-PL" sz="1200" dirty="0">
              <a:solidFill>
                <a:schemeClr val="tx1"/>
              </a:solidFill>
              <a:latin typeface="Podravka Sans" pitchFamily="50" charset="0"/>
            </a:rPr>
            <a:t>za 7,8 mil. eura (+49,7%), </a:t>
          </a:r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dok je n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ormalizirana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neto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dobit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nakon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manjinskih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interesa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za 7,7 mil.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(+48,3%)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uslijed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rasta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neto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segmenta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Prehrane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segmenta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Farmaceutike</a:t>
          </a:r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.</a:t>
          </a:r>
        </a:p>
      </dgm:t>
    </dgm:pt>
    <dgm:pt modelId="{F4FB4856-AA72-4C62-8528-D5861F3D1372}" type="parTrans" cxnId="{120C1007-27B3-4556-9737-FEE76F1579EE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4A58873E-A01A-4848-B962-208C8D75EE3F}" type="sibTrans" cxnId="{120C1007-27B3-4556-9737-FEE76F1579EE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1889EEE0-CAE2-4161-862B-4DD43FC9C557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raste za 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14,0</a:t>
          </a:r>
          <a:r>
            <a:rPr lang="hr-HR" sz="1200" dirty="0">
              <a:solidFill>
                <a:schemeClr val="tx1"/>
              </a:solidFill>
              <a:latin typeface="Podravka Sans" pitchFamily="50" charset="0"/>
            </a:rPr>
            <a:t> mil. eura (+22,5%),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gdje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pozitivan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doprinos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došao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prvenstveno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od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segmenta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Prehrane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,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ali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od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segmenta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Podravka Sans" pitchFamily="50" charset="0"/>
            </a:rPr>
            <a:t>Farmaceutike</a:t>
          </a:r>
          <a:r>
            <a:rPr lang="en-US" sz="1200" dirty="0">
              <a:solidFill>
                <a:schemeClr val="tx1"/>
              </a:solidFill>
              <a:latin typeface="Podravka Sans" pitchFamily="50" charset="0"/>
            </a:rPr>
            <a:t>,</a:t>
          </a:r>
          <a:endParaRPr lang="hr-HR" sz="1200" dirty="0">
            <a:solidFill>
              <a:schemeClr val="tx1"/>
            </a:solidFill>
            <a:highlight>
              <a:srgbClr val="FFFF00"/>
            </a:highlight>
            <a:latin typeface="Podravka Sans" pitchFamily="50" charset="0"/>
          </a:endParaRPr>
        </a:p>
      </dgm:t>
    </dgm:pt>
    <dgm:pt modelId="{2ADCB383-9670-4FAC-90A2-C3A7DE26813E}" type="sibTrans" cxnId="{9A4FA388-156E-4A8D-9FF6-C25A5BC0D1C4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8A6D806B-CEDF-4B63-8F1C-30BFAEB3C998}" type="parTrans" cxnId="{9A4FA388-156E-4A8D-9FF6-C25A5BC0D1C4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72A0F986-F2C9-4446-976E-C10E031B21A9}">
      <dgm:prSet phldrT="[Text]" custT="1"/>
      <dgm:spPr>
        <a:solidFill>
          <a:srgbClr val="DB3832"/>
        </a:solidFill>
        <a:ln>
          <a:noFill/>
        </a:ln>
      </dgm:spPr>
      <dgm:t>
        <a:bodyPr/>
        <a:lstStyle/>
        <a:p>
          <a:r>
            <a:rPr lang="hr-HR" sz="1200" b="0" dirty="0">
              <a:latin typeface="Podravka Sans" pitchFamily="50" charset="0"/>
            </a:rPr>
            <a:t>Bruto dobit</a:t>
          </a:r>
        </a:p>
      </dgm:t>
    </dgm:pt>
    <dgm:pt modelId="{96A3E222-E05E-47C8-B1F9-1C99AB5FD00B}" type="sibTrans" cxnId="{5D252ECC-3D8F-4AF8-85BD-432500A945B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6F07F86E-B319-433A-8E3C-45FCB582A36C}" type="parTrans" cxnId="{5D252ECC-3D8F-4AF8-85BD-432500A945B3}">
      <dgm:prSet/>
      <dgm:spPr/>
      <dgm:t>
        <a:bodyPr/>
        <a:lstStyle/>
        <a:p>
          <a:endParaRPr lang="hr-HR" sz="1200">
            <a:latin typeface="Fira Sans" panose="020B0503050000020004" pitchFamily="34" charset="0"/>
          </a:endParaRPr>
        </a:p>
      </dgm:t>
    </dgm:pt>
    <dgm:pt modelId="{D9397CEB-C606-421A-8F56-CA77777FCB1D}" type="pres">
      <dgm:prSet presAssocID="{C9EF8B2E-4C16-4D2F-8DA0-13D71B8B0845}" presName="Name0" presStyleCnt="0">
        <dgm:presLayoutVars>
          <dgm:dir/>
          <dgm:animLvl val="lvl"/>
          <dgm:resizeHandles val="exact"/>
        </dgm:presLayoutVars>
      </dgm:prSet>
      <dgm:spPr/>
    </dgm:pt>
    <dgm:pt modelId="{99B3435B-58E5-4D32-9000-DD3E2E5D7681}" type="pres">
      <dgm:prSet presAssocID="{72A0F986-F2C9-4446-976E-C10E031B21A9}" presName="linNode" presStyleCnt="0"/>
      <dgm:spPr/>
    </dgm:pt>
    <dgm:pt modelId="{81972F26-15B2-44FB-A8C7-668781FAEB83}" type="pres">
      <dgm:prSet presAssocID="{72A0F986-F2C9-4446-976E-C10E031B21A9}" presName="parentText" presStyleLbl="node1" presStyleIdx="0" presStyleCnt="3" custScaleX="46297" custScaleY="30889" custLinFactNeighborX="-2" custLinFactNeighborY="11362">
        <dgm:presLayoutVars>
          <dgm:chMax val="1"/>
          <dgm:bulletEnabled val="1"/>
        </dgm:presLayoutVars>
      </dgm:prSet>
      <dgm:spPr/>
    </dgm:pt>
    <dgm:pt modelId="{D6DF3846-F3CD-4D32-8BAD-880F37C75128}" type="pres">
      <dgm:prSet presAssocID="{72A0F986-F2C9-4446-976E-C10E031B21A9}" presName="descendantText" presStyleLbl="alignAccFollowNode1" presStyleIdx="0" presStyleCnt="3" custScaleX="139913" custScaleY="38459" custLinFactNeighborX="32" custLinFactNeighborY="11704">
        <dgm:presLayoutVars>
          <dgm:bulletEnabled val="1"/>
        </dgm:presLayoutVars>
      </dgm:prSet>
      <dgm:spPr/>
    </dgm:pt>
    <dgm:pt modelId="{DD4E5A82-DEA8-484B-B298-BB9F9CDBD12D}" type="pres">
      <dgm:prSet presAssocID="{96A3E222-E05E-47C8-B1F9-1C99AB5FD00B}" presName="sp" presStyleCnt="0"/>
      <dgm:spPr/>
    </dgm:pt>
    <dgm:pt modelId="{88CDE711-B099-4F47-ABEE-7513375645EB}" type="pres">
      <dgm:prSet presAssocID="{0BD4B143-3BE3-4617-BB2A-FCB116CA0653}" presName="linNode" presStyleCnt="0"/>
      <dgm:spPr/>
    </dgm:pt>
    <dgm:pt modelId="{06E474F7-71ED-429C-97E4-A30DD5FCB1E0}" type="pres">
      <dgm:prSet presAssocID="{0BD4B143-3BE3-4617-BB2A-FCB116CA0653}" presName="parentText" presStyleLbl="node1" presStyleIdx="1" presStyleCnt="3" custScaleX="43712" custScaleY="30889" custLinFactNeighborX="-2" custLinFactNeighborY="503">
        <dgm:presLayoutVars>
          <dgm:chMax val="1"/>
          <dgm:bulletEnabled val="1"/>
        </dgm:presLayoutVars>
      </dgm:prSet>
      <dgm:spPr/>
    </dgm:pt>
    <dgm:pt modelId="{386F7E27-4CFD-439A-8646-E0C6A57F6CFF}" type="pres">
      <dgm:prSet presAssocID="{0BD4B143-3BE3-4617-BB2A-FCB116CA0653}" presName="descendantText" presStyleLbl="alignAccFollowNode1" presStyleIdx="1" presStyleCnt="3" custScaleX="132029" custLinFactNeighborX="16" custLinFactNeighborY="-420">
        <dgm:presLayoutVars>
          <dgm:bulletEnabled val="1"/>
        </dgm:presLayoutVars>
      </dgm:prSet>
      <dgm:spPr/>
    </dgm:pt>
    <dgm:pt modelId="{BDEDC284-0C49-4CCB-956F-D7EAD58C1D78}" type="pres">
      <dgm:prSet presAssocID="{79E537D7-1FFE-416C-9826-8B53D6B418DD}" presName="sp" presStyleCnt="0"/>
      <dgm:spPr/>
    </dgm:pt>
    <dgm:pt modelId="{A27B63BE-5F8D-4999-B76F-6CFAB0D848B3}" type="pres">
      <dgm:prSet presAssocID="{2E4F2B5C-B215-409C-9FAF-1227BA03E60F}" presName="linNode" presStyleCnt="0"/>
      <dgm:spPr/>
    </dgm:pt>
    <dgm:pt modelId="{A885CE4F-E871-4497-8548-85782C10B81D}" type="pres">
      <dgm:prSet presAssocID="{2E4F2B5C-B215-409C-9FAF-1227BA03E60F}" presName="parentText" presStyleLbl="node1" presStyleIdx="2" presStyleCnt="3" custScaleX="43884" custScaleY="30889" custLinFactNeighborX="-2" custLinFactNeighborY="-16390">
        <dgm:presLayoutVars>
          <dgm:chMax val="1"/>
          <dgm:bulletEnabled val="1"/>
        </dgm:presLayoutVars>
      </dgm:prSet>
      <dgm:spPr/>
    </dgm:pt>
    <dgm:pt modelId="{CBB960A8-1A4A-41A2-96DA-A6EB99F3E583}" type="pres">
      <dgm:prSet presAssocID="{2E4F2B5C-B215-409C-9FAF-1227BA03E60F}" presName="descendantText" presStyleLbl="alignAccFollowNode1" presStyleIdx="2" presStyleCnt="3" custScaleX="132637" custScaleY="61823" custLinFactNeighborX="3" custLinFactNeighborY="-18988">
        <dgm:presLayoutVars>
          <dgm:bulletEnabled val="1"/>
        </dgm:presLayoutVars>
      </dgm:prSet>
      <dgm:spPr/>
    </dgm:pt>
  </dgm:ptLst>
  <dgm:cxnLst>
    <dgm:cxn modelId="{7D77BF02-909F-4E09-B525-2EC8BF5F1AD1}" type="presOf" srcId="{47BBC027-57B3-47AF-8F7B-617F53E3CC97}" destId="{CBB960A8-1A4A-41A2-96DA-A6EB99F3E583}" srcOrd="0" destOrd="0" presId="urn:microsoft.com/office/officeart/2005/8/layout/vList5"/>
    <dgm:cxn modelId="{120C1007-27B3-4556-9737-FEE76F1579EE}" srcId="{2E4F2B5C-B215-409C-9FAF-1227BA03E60F}" destId="{47BBC027-57B3-47AF-8F7B-617F53E3CC97}" srcOrd="0" destOrd="0" parTransId="{F4FB4856-AA72-4C62-8528-D5861F3D1372}" sibTransId="{4A58873E-A01A-4848-B962-208C8D75EE3F}"/>
    <dgm:cxn modelId="{68C2E907-0C45-4655-9FA3-61ED8E7D60A2}" srcId="{C9EF8B2E-4C16-4D2F-8DA0-13D71B8B0845}" destId="{2E4F2B5C-B215-409C-9FAF-1227BA03E60F}" srcOrd="2" destOrd="0" parTransId="{126DC81B-B4AE-426C-95B6-5C0523B1F37E}" sibTransId="{3379AE04-68A5-4615-8B78-7A914407F1FB}"/>
    <dgm:cxn modelId="{32C02A16-E2A4-4C0F-8276-62D2F49572E5}" type="presOf" srcId="{7547E6BB-BD5A-491A-942A-4AC3BC9A16AE}" destId="{386F7E27-4CFD-439A-8646-E0C6A57F6CFF}" srcOrd="0" destOrd="0" presId="urn:microsoft.com/office/officeart/2005/8/layout/vList5"/>
    <dgm:cxn modelId="{729C883C-24CD-4342-BB56-84B075C322C3}" srcId="{0BD4B143-3BE3-4617-BB2A-FCB116CA0653}" destId="{7547E6BB-BD5A-491A-942A-4AC3BC9A16AE}" srcOrd="0" destOrd="0" parTransId="{944AC1E1-89C5-4A9F-B04C-70CCF515820C}" sibTransId="{83CF0A6A-B82F-42B8-9530-2C66DBBC0018}"/>
    <dgm:cxn modelId="{F83C0461-F6F5-41B3-A995-BE23948351A3}" type="presOf" srcId="{72A0F986-F2C9-4446-976E-C10E031B21A9}" destId="{81972F26-15B2-44FB-A8C7-668781FAEB83}" srcOrd="0" destOrd="0" presId="urn:microsoft.com/office/officeart/2005/8/layout/vList5"/>
    <dgm:cxn modelId="{16E08E42-D8EF-4D52-9FD3-A8CBADC4F84E}" type="presOf" srcId="{0BD4B143-3BE3-4617-BB2A-FCB116CA0653}" destId="{06E474F7-71ED-429C-97E4-A30DD5FCB1E0}" srcOrd="0" destOrd="0" presId="urn:microsoft.com/office/officeart/2005/8/layout/vList5"/>
    <dgm:cxn modelId="{B261634C-9D31-4901-B564-1508B2DBBB6F}" srcId="{C9EF8B2E-4C16-4D2F-8DA0-13D71B8B0845}" destId="{0BD4B143-3BE3-4617-BB2A-FCB116CA0653}" srcOrd="1" destOrd="0" parTransId="{9233D68C-D03D-4F14-BA57-CA793B429336}" sibTransId="{79E537D7-1FFE-416C-9826-8B53D6B418DD}"/>
    <dgm:cxn modelId="{9A4FA388-156E-4A8D-9FF6-C25A5BC0D1C4}" srcId="{72A0F986-F2C9-4446-976E-C10E031B21A9}" destId="{1889EEE0-CAE2-4161-862B-4DD43FC9C557}" srcOrd="0" destOrd="0" parTransId="{8A6D806B-CEDF-4B63-8F1C-30BFAEB3C998}" sibTransId="{2ADCB383-9670-4FAC-90A2-C3A7DE26813E}"/>
    <dgm:cxn modelId="{4EDE489D-22E4-43F2-881E-E6AE69AC0A66}" type="presOf" srcId="{2E4F2B5C-B215-409C-9FAF-1227BA03E60F}" destId="{A885CE4F-E871-4497-8548-85782C10B81D}" srcOrd="0" destOrd="0" presId="urn:microsoft.com/office/officeart/2005/8/layout/vList5"/>
    <dgm:cxn modelId="{11A8DBA0-DCA1-4147-B4EE-D7587C42C17D}" type="presOf" srcId="{C9EF8B2E-4C16-4D2F-8DA0-13D71B8B0845}" destId="{D9397CEB-C606-421A-8F56-CA77777FCB1D}" srcOrd="0" destOrd="0" presId="urn:microsoft.com/office/officeart/2005/8/layout/vList5"/>
    <dgm:cxn modelId="{5D252ECC-3D8F-4AF8-85BD-432500A945B3}" srcId="{C9EF8B2E-4C16-4D2F-8DA0-13D71B8B0845}" destId="{72A0F986-F2C9-4446-976E-C10E031B21A9}" srcOrd="0" destOrd="0" parTransId="{6F07F86E-B319-433A-8E3C-45FCB582A36C}" sibTransId="{96A3E222-E05E-47C8-B1F9-1C99AB5FD00B}"/>
    <dgm:cxn modelId="{36F63DEF-A2A3-414C-941A-59CC519636C5}" type="presOf" srcId="{1889EEE0-CAE2-4161-862B-4DD43FC9C557}" destId="{D6DF3846-F3CD-4D32-8BAD-880F37C75128}" srcOrd="0" destOrd="0" presId="urn:microsoft.com/office/officeart/2005/8/layout/vList5"/>
    <dgm:cxn modelId="{FB4C95B7-C119-44F5-B55C-7846560E16C6}" type="presParOf" srcId="{D9397CEB-C606-421A-8F56-CA77777FCB1D}" destId="{99B3435B-58E5-4D32-9000-DD3E2E5D7681}" srcOrd="0" destOrd="0" presId="urn:microsoft.com/office/officeart/2005/8/layout/vList5"/>
    <dgm:cxn modelId="{B74698C6-0615-41BB-9DCB-6EA0F356CF1D}" type="presParOf" srcId="{99B3435B-58E5-4D32-9000-DD3E2E5D7681}" destId="{81972F26-15B2-44FB-A8C7-668781FAEB83}" srcOrd="0" destOrd="0" presId="urn:microsoft.com/office/officeart/2005/8/layout/vList5"/>
    <dgm:cxn modelId="{0360BFAD-E926-45D7-8467-CCACD88A3054}" type="presParOf" srcId="{99B3435B-58E5-4D32-9000-DD3E2E5D7681}" destId="{D6DF3846-F3CD-4D32-8BAD-880F37C75128}" srcOrd="1" destOrd="0" presId="urn:microsoft.com/office/officeart/2005/8/layout/vList5"/>
    <dgm:cxn modelId="{DA3CDF4B-A162-4F39-900B-9FEF78286A89}" type="presParOf" srcId="{D9397CEB-C606-421A-8F56-CA77777FCB1D}" destId="{DD4E5A82-DEA8-484B-B298-BB9F9CDBD12D}" srcOrd="1" destOrd="0" presId="urn:microsoft.com/office/officeart/2005/8/layout/vList5"/>
    <dgm:cxn modelId="{8E82869A-3E10-4087-94B4-A39E89C13187}" type="presParOf" srcId="{D9397CEB-C606-421A-8F56-CA77777FCB1D}" destId="{88CDE711-B099-4F47-ABEE-7513375645EB}" srcOrd="2" destOrd="0" presId="urn:microsoft.com/office/officeart/2005/8/layout/vList5"/>
    <dgm:cxn modelId="{36B4004C-E33C-4AEC-8878-CB6070A988CE}" type="presParOf" srcId="{88CDE711-B099-4F47-ABEE-7513375645EB}" destId="{06E474F7-71ED-429C-97E4-A30DD5FCB1E0}" srcOrd="0" destOrd="0" presId="urn:microsoft.com/office/officeart/2005/8/layout/vList5"/>
    <dgm:cxn modelId="{5568FD6A-7597-432B-A9F8-E72203599D1B}" type="presParOf" srcId="{88CDE711-B099-4F47-ABEE-7513375645EB}" destId="{386F7E27-4CFD-439A-8646-E0C6A57F6CFF}" srcOrd="1" destOrd="0" presId="urn:microsoft.com/office/officeart/2005/8/layout/vList5"/>
    <dgm:cxn modelId="{1878371E-C534-44DE-8762-0341A8B6A770}" type="presParOf" srcId="{D9397CEB-C606-421A-8F56-CA77777FCB1D}" destId="{BDEDC284-0C49-4CCB-956F-D7EAD58C1D78}" srcOrd="3" destOrd="0" presId="urn:microsoft.com/office/officeart/2005/8/layout/vList5"/>
    <dgm:cxn modelId="{C3C2E79A-2CCC-4A48-AFDE-0AAAC801924A}" type="presParOf" srcId="{D9397CEB-C606-421A-8F56-CA77777FCB1D}" destId="{A27B63BE-5F8D-4999-B76F-6CFAB0D848B3}" srcOrd="4" destOrd="0" presId="urn:microsoft.com/office/officeart/2005/8/layout/vList5"/>
    <dgm:cxn modelId="{80A97257-E2E4-4ADE-A3BE-8D86A6993C94}" type="presParOf" srcId="{A27B63BE-5F8D-4999-B76F-6CFAB0D848B3}" destId="{A885CE4F-E871-4497-8548-85782C10B81D}" srcOrd="0" destOrd="0" presId="urn:microsoft.com/office/officeart/2005/8/layout/vList5"/>
    <dgm:cxn modelId="{1F3DAEA0-8BE9-4036-8FCE-0B09DC63E654}" type="presParOf" srcId="{A27B63BE-5F8D-4999-B76F-6CFAB0D848B3}" destId="{CBB960A8-1A4A-41A2-96DA-A6EB99F3E5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F3846-F3CD-4D32-8BAD-880F37C75128}">
      <dsp:nvSpPr>
        <dsp:cNvPr id="0" name=""/>
        <dsp:cNvSpPr/>
      </dsp:nvSpPr>
      <dsp:spPr>
        <a:xfrm rot="5400000">
          <a:off x="6432294" y="-4504153"/>
          <a:ext cx="408784" cy="9670620"/>
        </a:xfrm>
        <a:prstGeom prst="round2SameRect">
          <a:avLst/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/>
              </a:solidFill>
              <a:latin typeface="Podravka Sans" pitchFamily="50" charset="0"/>
            </a:rPr>
            <a:t>ostvaren je rast od 12,9 mil. eura,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uz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rast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bruto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marže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s 30,6%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36,3%</a:t>
          </a: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,</a:t>
          </a:r>
        </a:p>
      </dsp:txBody>
      <dsp:txXfrm rot="-5400000">
        <a:off x="1801377" y="146719"/>
        <a:ext cx="9650665" cy="368874"/>
      </dsp:txXfrm>
    </dsp:sp>
    <dsp:sp modelId="{81972F26-15B2-44FB-A8C7-668781FAEB83}">
      <dsp:nvSpPr>
        <dsp:cNvPr id="0" name=""/>
        <dsp:cNvSpPr/>
      </dsp:nvSpPr>
      <dsp:spPr>
        <a:xfrm>
          <a:off x="0" y="151194"/>
          <a:ext cx="1799996" cy="410402"/>
        </a:xfrm>
        <a:prstGeom prst="roundRect">
          <a:avLst/>
        </a:prstGeom>
        <a:solidFill>
          <a:srgbClr val="DB38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kern="1200" dirty="0">
              <a:latin typeface="Podravka Sans" pitchFamily="50" charset="0"/>
            </a:rPr>
            <a:t>Bruto dobit</a:t>
          </a:r>
        </a:p>
      </dsp:txBody>
      <dsp:txXfrm>
        <a:off x="20034" y="171228"/>
        <a:ext cx="1759928" cy="370334"/>
      </dsp:txXfrm>
    </dsp:sp>
    <dsp:sp modelId="{386F7E27-4CFD-439A-8646-E0C6A57F6CFF}">
      <dsp:nvSpPr>
        <dsp:cNvPr id="0" name=""/>
        <dsp:cNvSpPr/>
      </dsp:nvSpPr>
      <dsp:spPr>
        <a:xfrm rot="5400000">
          <a:off x="6101960" y="-3761169"/>
          <a:ext cx="1062908" cy="9665277"/>
        </a:xfrm>
        <a:prstGeom prst="round2SameRect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94400" rIns="247650" bIns="123825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za 9,4 mil.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(+64,8%),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dok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normalizirana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EBITDA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za 9,3 mil.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(+62,6%)</a:t>
          </a: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.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Rast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normalizirane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operativne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prije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amortizacije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(EBITDA)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ostvaren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uslijed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rasta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prihoda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od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prodaje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više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bruto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, a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unatoč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dodatnim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investicijama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u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poboljšanje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materijalnih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prava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zaposlenika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,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što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rezultiralo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rastom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troškova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radne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snage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za 3,7 mil.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(+13,6%)</a:t>
          </a: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,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</a:p>
      </dsp:txBody>
      <dsp:txXfrm rot="-5400000">
        <a:off x="1800776" y="591902"/>
        <a:ext cx="9613390" cy="959134"/>
      </dsp:txXfrm>
    </dsp:sp>
    <dsp:sp modelId="{06E474F7-71ED-429C-97E4-A30DD5FCB1E0}">
      <dsp:nvSpPr>
        <dsp:cNvPr id="0" name=""/>
        <dsp:cNvSpPr/>
      </dsp:nvSpPr>
      <dsp:spPr>
        <a:xfrm>
          <a:off x="0" y="810004"/>
          <a:ext cx="1799982" cy="410402"/>
        </a:xfrm>
        <a:prstGeom prst="roundRect">
          <a:avLst/>
        </a:prstGeom>
        <a:solidFill>
          <a:srgbClr val="DB38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kern="1200" dirty="0">
              <a:latin typeface="Podravka Sans" pitchFamily="50" charset="0"/>
            </a:rPr>
            <a:t>EBITDA</a:t>
          </a:r>
        </a:p>
      </dsp:txBody>
      <dsp:txXfrm>
        <a:off x="20034" y="830038"/>
        <a:ext cx="1759914" cy="370334"/>
      </dsp:txXfrm>
    </dsp:sp>
    <dsp:sp modelId="{CBB960A8-1A4A-41A2-96DA-A6EB99F3E583}">
      <dsp:nvSpPr>
        <dsp:cNvPr id="0" name=""/>
        <dsp:cNvSpPr/>
      </dsp:nvSpPr>
      <dsp:spPr>
        <a:xfrm rot="5400000">
          <a:off x="6307555" y="-3007490"/>
          <a:ext cx="657122" cy="967174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80000" rIns="247650" bIns="123825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b="0" kern="1200" dirty="0">
              <a:solidFill>
                <a:schemeClr val="tx1"/>
              </a:solidFill>
              <a:latin typeface="Podravka Sans" pitchFamily="50" charset="0"/>
            </a:rPr>
            <a:t>v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iša</a:t>
          </a:r>
          <a:r>
            <a:rPr lang="hr-HR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za 7,0 mil.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(+95,0%)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uslijed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gore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navedenih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utjecaja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na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profitabilnost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,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dok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na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normaliziranoj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razini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za 6,9 mil. </a:t>
          </a:r>
          <a:r>
            <a:rPr lang="en-US" sz="1200" b="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b="0" kern="1200" dirty="0">
              <a:solidFill>
                <a:schemeClr val="tx1"/>
              </a:solidFill>
              <a:latin typeface="Podravka Sans" pitchFamily="50" charset="0"/>
            </a:rPr>
            <a:t> (+90,6%).</a:t>
          </a:r>
          <a:endParaRPr lang="hr-HR" sz="1200" b="0" kern="1200" dirty="0">
            <a:solidFill>
              <a:schemeClr val="tx1"/>
            </a:solidFill>
            <a:latin typeface="Podravka Sans" pitchFamily="50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200" kern="1200" dirty="0">
            <a:solidFill>
              <a:schemeClr val="tx1"/>
            </a:solidFill>
            <a:latin typeface="Podravka Sans" pitchFamily="50" charset="0"/>
          </a:endParaRPr>
        </a:p>
      </dsp:txBody>
      <dsp:txXfrm rot="-5400000">
        <a:off x="1800244" y="1531899"/>
        <a:ext cx="9639667" cy="592966"/>
      </dsp:txXfrm>
    </dsp:sp>
    <dsp:sp modelId="{A885CE4F-E871-4497-8548-85782C10B81D}">
      <dsp:nvSpPr>
        <dsp:cNvPr id="0" name=""/>
        <dsp:cNvSpPr/>
      </dsp:nvSpPr>
      <dsp:spPr>
        <a:xfrm>
          <a:off x="0" y="1512005"/>
          <a:ext cx="1799985" cy="410402"/>
        </a:xfrm>
        <a:prstGeom prst="roundRect">
          <a:avLst/>
        </a:prstGeom>
        <a:solidFill>
          <a:srgbClr val="DB38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kern="1200" dirty="0">
              <a:latin typeface="Podravka Sans" pitchFamily="50" charset="0"/>
            </a:rPr>
            <a:t>Neto dobit nakon MI</a:t>
          </a:r>
        </a:p>
      </dsp:txBody>
      <dsp:txXfrm>
        <a:off x="20034" y="1532039"/>
        <a:ext cx="1759917" cy="3703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F3846-F3CD-4D32-8BAD-880F37C75128}">
      <dsp:nvSpPr>
        <dsp:cNvPr id="0" name=""/>
        <dsp:cNvSpPr/>
      </dsp:nvSpPr>
      <dsp:spPr>
        <a:xfrm rot="5400000">
          <a:off x="6593293" y="-4504153"/>
          <a:ext cx="86786" cy="9670620"/>
        </a:xfrm>
        <a:prstGeom prst="round2SameRect">
          <a:avLst/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viša 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za 1,2 mil.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(+5,2%),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uz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blagi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rast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bruto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marže</a:t>
          </a: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,</a:t>
          </a:r>
          <a:endParaRPr lang="hr-HR" sz="1200" kern="1200" dirty="0">
            <a:solidFill>
              <a:schemeClr val="tx1"/>
            </a:solidFill>
            <a:highlight>
              <a:srgbClr val="FFFF00"/>
            </a:highlight>
            <a:latin typeface="Podravka Sans" pitchFamily="50" charset="0"/>
          </a:endParaRPr>
        </a:p>
      </dsp:txBody>
      <dsp:txXfrm rot="-5400000">
        <a:off x="1801377" y="292000"/>
        <a:ext cx="9666383" cy="78312"/>
      </dsp:txXfrm>
    </dsp:sp>
    <dsp:sp modelId="{81972F26-15B2-44FB-A8C7-668781FAEB83}">
      <dsp:nvSpPr>
        <dsp:cNvPr id="0" name=""/>
        <dsp:cNvSpPr/>
      </dsp:nvSpPr>
      <dsp:spPr>
        <a:xfrm>
          <a:off x="0" y="151194"/>
          <a:ext cx="1799996" cy="410402"/>
        </a:xfrm>
        <a:prstGeom prst="roundRect">
          <a:avLst/>
        </a:prstGeom>
        <a:solidFill>
          <a:srgbClr val="DB38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kern="1200" dirty="0">
              <a:latin typeface="Podravka Sans" pitchFamily="50" charset="0"/>
            </a:rPr>
            <a:t>Bruto dobit</a:t>
          </a:r>
        </a:p>
      </dsp:txBody>
      <dsp:txXfrm>
        <a:off x="20034" y="171228"/>
        <a:ext cx="1759928" cy="370334"/>
      </dsp:txXfrm>
    </dsp:sp>
    <dsp:sp modelId="{386F7E27-4CFD-439A-8646-E0C6A57F6CFF}">
      <dsp:nvSpPr>
        <dsp:cNvPr id="0" name=""/>
        <dsp:cNvSpPr/>
      </dsp:nvSpPr>
      <dsp:spPr>
        <a:xfrm rot="5400000">
          <a:off x="6101960" y="-3841281"/>
          <a:ext cx="1062908" cy="9665277"/>
        </a:xfrm>
        <a:prstGeom prst="round2SameRect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94400" rIns="247650" bIns="123825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za 1,2 mil.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(+9,3%).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Najveći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utjecaj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rast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operativne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prije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amortizacije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(EBITDA)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došao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kao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rezultat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rasta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prihoda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od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prodaje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bruto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. U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promatranom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razdoblju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nije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bilo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normalizacija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jednokratnih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stavaka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unutar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Farmaceutike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,</a:t>
          </a:r>
          <a:endParaRPr lang="hr-HR" sz="1200" kern="1200" dirty="0">
            <a:solidFill>
              <a:schemeClr val="tx1"/>
            </a:solidFill>
            <a:latin typeface="Podravka Sans" pitchFamily="50" charset="0"/>
          </a:endParaRPr>
        </a:p>
      </dsp:txBody>
      <dsp:txXfrm rot="-5400000">
        <a:off x="1800776" y="511790"/>
        <a:ext cx="9613390" cy="959134"/>
      </dsp:txXfrm>
    </dsp:sp>
    <dsp:sp modelId="{06E474F7-71ED-429C-97E4-A30DD5FCB1E0}">
      <dsp:nvSpPr>
        <dsp:cNvPr id="0" name=""/>
        <dsp:cNvSpPr/>
      </dsp:nvSpPr>
      <dsp:spPr>
        <a:xfrm>
          <a:off x="0" y="810004"/>
          <a:ext cx="1799982" cy="410402"/>
        </a:xfrm>
        <a:prstGeom prst="roundRect">
          <a:avLst/>
        </a:prstGeom>
        <a:solidFill>
          <a:srgbClr val="DB38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kern="1200" dirty="0">
              <a:latin typeface="Podravka Sans" pitchFamily="50" charset="0"/>
            </a:rPr>
            <a:t>EBITDA</a:t>
          </a:r>
        </a:p>
      </dsp:txBody>
      <dsp:txXfrm>
        <a:off x="20034" y="830038"/>
        <a:ext cx="1759914" cy="370334"/>
      </dsp:txXfrm>
    </dsp:sp>
    <dsp:sp modelId="{CBB960A8-1A4A-41A2-96DA-A6EB99F3E583}">
      <dsp:nvSpPr>
        <dsp:cNvPr id="0" name=""/>
        <dsp:cNvSpPr/>
      </dsp:nvSpPr>
      <dsp:spPr>
        <a:xfrm rot="5400000">
          <a:off x="6307555" y="-3085157"/>
          <a:ext cx="657122" cy="967174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80000" rIns="247650" bIns="123825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200" kern="1200" dirty="0">
              <a:solidFill>
                <a:schemeClr val="tx1"/>
              </a:solidFill>
              <a:latin typeface="Podravka Sans" pitchFamily="50" charset="0"/>
            </a:rPr>
            <a:t>viša za 0,7 mil. eura (+9,1%). </a:t>
          </a:r>
          <a:endParaRPr lang="hr-HR" sz="1200" kern="1200" dirty="0">
            <a:solidFill>
              <a:schemeClr val="tx1"/>
            </a:solidFill>
            <a:latin typeface="Podravka Sans" pitchFamily="50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200" kern="1200" dirty="0">
            <a:solidFill>
              <a:schemeClr val="tx1"/>
            </a:solidFill>
            <a:latin typeface="Podravka Sans" pitchFamily="50" charset="0"/>
          </a:endParaRPr>
        </a:p>
      </dsp:txBody>
      <dsp:txXfrm rot="-5400000">
        <a:off x="1800244" y="1454232"/>
        <a:ext cx="9639667" cy="592966"/>
      </dsp:txXfrm>
    </dsp:sp>
    <dsp:sp modelId="{A885CE4F-E871-4497-8548-85782C10B81D}">
      <dsp:nvSpPr>
        <dsp:cNvPr id="0" name=""/>
        <dsp:cNvSpPr/>
      </dsp:nvSpPr>
      <dsp:spPr>
        <a:xfrm>
          <a:off x="0" y="1512005"/>
          <a:ext cx="1799985" cy="410402"/>
        </a:xfrm>
        <a:prstGeom prst="roundRect">
          <a:avLst/>
        </a:prstGeom>
        <a:solidFill>
          <a:srgbClr val="DB38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kern="1200" dirty="0">
              <a:latin typeface="Podravka Sans" pitchFamily="50" charset="0"/>
            </a:rPr>
            <a:t>Neto dobit nakon MI</a:t>
          </a:r>
        </a:p>
      </dsp:txBody>
      <dsp:txXfrm>
        <a:off x="20034" y="1532039"/>
        <a:ext cx="1759917" cy="3703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F3846-F3CD-4D32-8BAD-880F37C75128}">
      <dsp:nvSpPr>
        <dsp:cNvPr id="0" name=""/>
        <dsp:cNvSpPr/>
      </dsp:nvSpPr>
      <dsp:spPr>
        <a:xfrm rot="5400000">
          <a:off x="6432294" y="-4505471"/>
          <a:ext cx="408784" cy="9670620"/>
        </a:xfrm>
        <a:prstGeom prst="round2SameRect">
          <a:avLst/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raste za 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14,0</a:t>
          </a: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 mil. eura (+22,5%),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gdje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pozitivan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doprinos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došao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prvenstveno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od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segmenta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Prehrane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,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ali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od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segmenta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Farmaceutike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,</a:t>
          </a:r>
          <a:endParaRPr lang="hr-HR" sz="1200" kern="1200" dirty="0">
            <a:solidFill>
              <a:schemeClr val="tx1"/>
            </a:solidFill>
            <a:highlight>
              <a:srgbClr val="FFFF00"/>
            </a:highlight>
            <a:latin typeface="Podravka Sans" pitchFamily="50" charset="0"/>
          </a:endParaRPr>
        </a:p>
      </dsp:txBody>
      <dsp:txXfrm rot="-5400000">
        <a:off x="1801377" y="145401"/>
        <a:ext cx="9650665" cy="368874"/>
      </dsp:txXfrm>
    </dsp:sp>
    <dsp:sp modelId="{81972F26-15B2-44FB-A8C7-668781FAEB83}">
      <dsp:nvSpPr>
        <dsp:cNvPr id="0" name=""/>
        <dsp:cNvSpPr/>
      </dsp:nvSpPr>
      <dsp:spPr>
        <a:xfrm>
          <a:off x="0" y="151194"/>
          <a:ext cx="1799996" cy="410402"/>
        </a:xfrm>
        <a:prstGeom prst="roundRect">
          <a:avLst/>
        </a:prstGeom>
        <a:solidFill>
          <a:srgbClr val="DB38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kern="1200" dirty="0">
              <a:latin typeface="Podravka Sans" pitchFamily="50" charset="0"/>
            </a:rPr>
            <a:t>Bruto dobit</a:t>
          </a:r>
        </a:p>
      </dsp:txBody>
      <dsp:txXfrm>
        <a:off x="20034" y="171228"/>
        <a:ext cx="1759928" cy="370334"/>
      </dsp:txXfrm>
    </dsp:sp>
    <dsp:sp modelId="{386F7E27-4CFD-439A-8646-E0C6A57F6CFF}">
      <dsp:nvSpPr>
        <dsp:cNvPr id="0" name=""/>
        <dsp:cNvSpPr/>
      </dsp:nvSpPr>
      <dsp:spPr>
        <a:xfrm rot="5400000">
          <a:off x="6101960" y="-3828579"/>
          <a:ext cx="1062908" cy="9665277"/>
        </a:xfrm>
        <a:prstGeom prst="round2SameRect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123825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200" kern="1200" noProof="0" dirty="0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za 10,6 mil.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(+38,8%),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dok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je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normalizirana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operativna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dobit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prije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amortizacije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(EBITDA)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za 10,4 mil.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(+37,9%), </a:t>
          </a:r>
          <a:endParaRPr lang="hr-HR" sz="1200" kern="1200" dirty="0">
            <a:solidFill>
              <a:schemeClr val="tx1"/>
            </a:solidFill>
            <a:latin typeface="Podravka Sans" pitchFamily="50" charset="0"/>
          </a:endParaRPr>
        </a:p>
      </dsp:txBody>
      <dsp:txXfrm rot="-5400000">
        <a:off x="1800776" y="524492"/>
        <a:ext cx="9613390" cy="959134"/>
      </dsp:txXfrm>
    </dsp:sp>
    <dsp:sp modelId="{06E474F7-71ED-429C-97E4-A30DD5FCB1E0}">
      <dsp:nvSpPr>
        <dsp:cNvPr id="0" name=""/>
        <dsp:cNvSpPr/>
      </dsp:nvSpPr>
      <dsp:spPr>
        <a:xfrm>
          <a:off x="0" y="810004"/>
          <a:ext cx="1799982" cy="410402"/>
        </a:xfrm>
        <a:prstGeom prst="roundRect">
          <a:avLst/>
        </a:prstGeom>
        <a:solidFill>
          <a:srgbClr val="DB38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kern="1200" dirty="0">
              <a:latin typeface="Podravka Sans" pitchFamily="50" charset="0"/>
            </a:rPr>
            <a:t>EBITDA</a:t>
          </a:r>
        </a:p>
      </dsp:txBody>
      <dsp:txXfrm>
        <a:off x="20034" y="830038"/>
        <a:ext cx="1759914" cy="370334"/>
      </dsp:txXfrm>
    </dsp:sp>
    <dsp:sp modelId="{CBB960A8-1A4A-41A2-96DA-A6EB99F3E583}">
      <dsp:nvSpPr>
        <dsp:cNvPr id="0" name=""/>
        <dsp:cNvSpPr/>
      </dsp:nvSpPr>
      <dsp:spPr>
        <a:xfrm rot="5400000">
          <a:off x="6307555" y="-3102727"/>
          <a:ext cx="657122" cy="967174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80000" rIns="247650" bIns="123825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pl-PL" sz="1200" kern="1200" dirty="0">
              <a:solidFill>
                <a:schemeClr val="tx1"/>
              </a:solidFill>
              <a:latin typeface="Podravka Sans" pitchFamily="50" charset="0"/>
            </a:rPr>
            <a:t>za 7,8 mil. eura (+49,7%), </a:t>
          </a: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dok je n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ormalizirana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neto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dobit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nakon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manjinskih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interesa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viša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za 7,7 mil.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eura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(+48,3%)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uslijed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rasta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neto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dobiti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segmenta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Prehrane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i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segmenta</a:t>
          </a:r>
          <a:r>
            <a:rPr lang="en-US" sz="1200" kern="1200" dirty="0">
              <a:solidFill>
                <a:schemeClr val="tx1"/>
              </a:solidFill>
              <a:latin typeface="Podravka Sans" pitchFamily="50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Podravka Sans" pitchFamily="50" charset="0"/>
            </a:rPr>
            <a:t>Farmaceutike</a:t>
          </a:r>
          <a:r>
            <a:rPr lang="hr-HR" sz="1200" kern="1200" dirty="0">
              <a:solidFill>
                <a:schemeClr val="tx1"/>
              </a:solidFill>
              <a:latin typeface="Podravka Sans" pitchFamily="50" charset="0"/>
            </a:rPr>
            <a:t>.</a:t>
          </a:r>
        </a:p>
      </dsp:txBody>
      <dsp:txXfrm rot="-5400000">
        <a:off x="1800244" y="1436662"/>
        <a:ext cx="9639667" cy="592966"/>
      </dsp:txXfrm>
    </dsp:sp>
    <dsp:sp modelId="{A885CE4F-E871-4497-8548-85782C10B81D}">
      <dsp:nvSpPr>
        <dsp:cNvPr id="0" name=""/>
        <dsp:cNvSpPr/>
      </dsp:nvSpPr>
      <dsp:spPr>
        <a:xfrm>
          <a:off x="0" y="1512005"/>
          <a:ext cx="1799985" cy="410402"/>
        </a:xfrm>
        <a:prstGeom prst="roundRect">
          <a:avLst/>
        </a:prstGeom>
        <a:solidFill>
          <a:srgbClr val="DB383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0" kern="1200" dirty="0">
              <a:latin typeface="Podravka Sans" pitchFamily="50" charset="0"/>
            </a:rPr>
            <a:t>Neto dobit nakon MI</a:t>
          </a:r>
        </a:p>
      </dsp:txBody>
      <dsp:txXfrm>
        <a:off x="20034" y="1532039"/>
        <a:ext cx="1759917" cy="370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0.0194</cdr:x>
      <cdr:y>0.03118</cdr:y>
    </cdr:from>
    <cdr:to>
      <cdr:x>0.127</cdr:x>
      <cdr:y>0.10583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23488" y="78574"/>
          <a:ext cx="1239552" cy="1881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0" tIns="0" rIns="0" bIns="0" rtlCol="0"/>
        <a:lstStyle xmlns:a="http://schemas.openxmlformats.org/drawingml/2006/main"/>
        <a:p xmlns:a="http://schemas.openxmlformats.org/drawingml/2006/main">
          <a:r>
            <a:rPr lang="hr-HR" sz="1100" i="1" dirty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u </a:t>
          </a:r>
          <a:r>
            <a:rPr lang="hr-HR" sz="1100" i="1" dirty="0" err="1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EURm</a:t>
          </a:r>
          <a:endParaRPr lang="hr-HR" sz="1100" i="1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0.15466</cdr:x>
      <cdr:y>0.10529</cdr:y>
    </cdr:from>
    <cdr:to>
      <cdr:x>0.31354</cdr:x>
      <cdr:y>0.16778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781702" y="343970"/>
          <a:ext cx="1830298" cy="20418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00B050"/>
          </a:solidFill>
          <a:prstDash val="solid"/>
        </a:ln>
      </cdr:spPr>
      <cdr:txBody>
        <a:bodyPr xmlns:a="http://schemas.openxmlformats.org/drawingml/2006/main" wrap="none" lIns="0" tIns="0" rIns="0" bIns="0" rtlCol="0" anchor="ctr"/>
        <a:lstStyle xmlns:a="http://schemas.openxmlformats.org/drawingml/2006/main"/>
        <a:p xmlns:a="http://schemas.openxmlformats.org/drawingml/2006/main">
          <a:pPr marL="0" indent="0" algn="ctr"/>
          <a:fld id="{D966FE48-F723-46DC-ACA0-EC4EEB4D8740}" type="TxLink">
            <a:rPr lang="en-US" sz="11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Arial"/>
            </a:rPr>
            <a:pPr marL="0" indent="0" algn="ctr"/>
            <a:t>+9,1%</a:t>
          </a:fld>
          <a:endParaRPr lang="en-US" sz="1100" b="0" i="0" u="none" strike="noStrike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  <a:cs typeface="Arial"/>
          </a:endParaRPr>
        </a:p>
      </cdr:txBody>
    </cdr:sp>
  </cdr:relSizeAnchor>
  <cdr:relSizeAnchor xmlns:cdr="http://schemas.openxmlformats.org/drawingml/2006/chartDrawing">
    <cdr:from>
      <cdr:x>0.26056</cdr:x>
      <cdr:y>0</cdr:y>
    </cdr:from>
    <cdr:to>
      <cdr:x>0.74679</cdr:x>
      <cdr:y>0.05954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453947" y="0"/>
          <a:ext cx="2713163" cy="1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r-HR" sz="1400" b="1" i="0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Prihodi od prodaje po segmentima</a:t>
          </a:r>
        </a:p>
      </cdr:txBody>
    </cdr:sp>
  </cdr:relSizeAnchor>
  <cdr:relSizeAnchor xmlns:cdr="http://schemas.openxmlformats.org/drawingml/2006/chartDrawing">
    <cdr:from>
      <cdr:x>0.45426</cdr:x>
      <cdr:y>0.20897</cdr:y>
    </cdr:from>
    <cdr:to>
      <cdr:x>0.61314</cdr:x>
      <cdr:y>0.27147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5233075" y="526603"/>
          <a:ext cx="1830298" cy="15750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00B050"/>
          </a:solidFill>
          <a:prstDash val="solid"/>
        </a:ln>
      </cdr:spPr>
      <cdr:txBody>
        <a:bodyPr xmlns:a="http://schemas.openxmlformats.org/drawingml/2006/main" wrap="none" lIns="0" tIns="0" rIns="0" bIns="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86BC62E1-96E7-4DFE-A55C-1FB5972E40D1}" type="TxLink">
            <a:rPr lang="en-US" sz="11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Arial"/>
            </a:rPr>
            <a:pPr algn="ctr"/>
            <a:t>+11,3%</a:t>
          </a:fld>
          <a:endParaRPr lang="hr-HR" sz="1600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0.75907</cdr:x>
      <cdr:y>0.57846</cdr:y>
    </cdr:from>
    <cdr:to>
      <cdr:x>0.91795</cdr:x>
      <cdr:y>0.64096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662112" y="1889849"/>
          <a:ext cx="975820" cy="20418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00B050"/>
          </a:solidFill>
          <a:prstDash val="solid"/>
        </a:ln>
      </cdr:spPr>
      <cdr:txBody>
        <a:bodyPr xmlns:a="http://schemas.openxmlformats.org/drawingml/2006/main" wrap="none" lIns="0" tIns="0" rIns="0" bIns="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D26E839C-C74B-45A3-99AD-DAEC8766AF94}" type="TxLink">
            <a:rPr lang="en-US" sz="11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Podravka Sans" pitchFamily="50" charset="0"/>
              <a:ea typeface="Podravka Sans" pitchFamily="50" charset="0"/>
              <a:cs typeface="Arial"/>
            </a:rPr>
            <a:pPr marL="0" indent="0" algn="ctr"/>
            <a:t>+2,5%</a:t>
          </a:fld>
          <a:endParaRPr lang="hr-HR" sz="1100" b="0" i="0" u="none" strike="noStrike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  <a:cs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0.00559</cdr:x>
      <cdr:y>0</cdr:y>
    </cdr:from>
    <cdr:to>
      <cdr:x>0.07271</cdr:x>
      <cdr:y>0.09783</cdr:y>
    </cdr:to>
    <cdr:sp macro="" textlink="">
      <cdr:nvSpPr>
        <cdr:cNvPr id="2" name="TextBox 8">
          <a:extLst xmlns:a="http://schemas.openxmlformats.org/drawingml/2006/main">
            <a:ext uri="{FF2B5EF4-FFF2-40B4-BE49-F238E27FC236}">
              <a16:creationId xmlns:a16="http://schemas.microsoft.com/office/drawing/2014/main" id="{B6683C1D-8749-469A-A2A8-AA089A5D5A0D}"/>
            </a:ext>
          </a:extLst>
        </cdr:cNvPr>
        <cdr:cNvSpPr txBox="1"/>
      </cdr:nvSpPr>
      <cdr:spPr>
        <a:xfrm xmlns:a="http://schemas.openxmlformats.org/drawingml/2006/main">
          <a:off x="64298" y="0"/>
          <a:ext cx="771515" cy="24519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1100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</a:rPr>
            <a:t>u </a:t>
          </a:r>
          <a:r>
            <a:rPr lang="hr-HR" sz="1050">
              <a:solidFill>
                <a:schemeClr val="tx1"/>
              </a:solidFill>
              <a:latin typeface="Podravka Sans" pitchFamily="50" charset="0"/>
              <a:ea typeface="Podravka Sans" pitchFamily="50" charset="0"/>
            </a:rPr>
            <a:t>EURm</a:t>
          </a:r>
          <a:endParaRPr lang="hr-HR" sz="1100">
            <a:solidFill>
              <a:schemeClr val="tx1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0.11624</cdr:x>
      <cdr:y>0.30309</cdr:y>
    </cdr:from>
    <cdr:to>
      <cdr:x>0.16906</cdr:x>
      <cdr:y>0.39698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F36250EE-34D4-715F-BC26-F34D12CF23E9}"/>
            </a:ext>
          </a:extLst>
        </cdr:cNvPr>
        <cdr:cNvSpPr txBox="1"/>
      </cdr:nvSpPr>
      <cdr:spPr>
        <a:xfrm xmlns:a="http://schemas.openxmlformats.org/drawingml/2006/main">
          <a:off x="1340503" y="759663"/>
          <a:ext cx="609131" cy="235321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fld id="{723B8DCC-2819-4510-8E56-D53FBB245A66}" type="TxLink">
            <a:rPr lang="en-US" sz="1000" b="0" i="0" u="none" strike="noStrike">
              <a:solidFill>
                <a:srgbClr val="000000"/>
              </a:solidFill>
              <a:latin typeface="Podravka Sans"/>
              <a:ea typeface="Podravka Sans"/>
              <a:cs typeface="Arial"/>
            </a:rPr>
            <a:pPr algn="ctr"/>
            <a:t>+22,3%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0.18264</cdr:x>
      <cdr:y>0.24126</cdr:y>
    </cdr:from>
    <cdr:to>
      <cdr:x>0.23654</cdr:x>
      <cdr:y>0.3411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599984F4-EFB4-2340-DA52-4AAB35B4A91B}"/>
            </a:ext>
          </a:extLst>
        </cdr:cNvPr>
        <cdr:cNvSpPr txBox="1"/>
      </cdr:nvSpPr>
      <cdr:spPr>
        <a:xfrm xmlns:a="http://schemas.openxmlformats.org/drawingml/2006/main">
          <a:off x="2098547" y="604673"/>
          <a:ext cx="619389" cy="250235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4F7AAA3-301B-4CE3-9802-46C096267C69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</a:rPr>
            <a:pPr algn="ctr"/>
            <a:t>+14,8%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0.25019</cdr:x>
      <cdr:y>0.22076</cdr:y>
    </cdr:from>
    <cdr:to>
      <cdr:x>0.30451</cdr:x>
      <cdr:y>0.29889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AA8ABEFA-8A42-4D94-083A-343996E8E002}"/>
            </a:ext>
          </a:extLst>
        </cdr:cNvPr>
        <cdr:cNvSpPr txBox="1"/>
      </cdr:nvSpPr>
      <cdr:spPr>
        <a:xfrm xmlns:a="http://schemas.openxmlformats.org/drawingml/2006/main">
          <a:off x="2874776" y="553300"/>
          <a:ext cx="624110" cy="195813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92E867E-AEC5-40E3-9A94-CE4141F2A6B2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</a:rPr>
            <a:pPr algn="ctr"/>
            <a:t>+11,6%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0.32071</cdr:x>
      <cdr:y>0.18495</cdr:y>
    </cdr:from>
    <cdr:to>
      <cdr:x>0.37347</cdr:x>
      <cdr:y>0.27287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B650D7F8-6E1F-F708-4A81-9BA9B83C05DA}"/>
            </a:ext>
          </a:extLst>
        </cdr:cNvPr>
        <cdr:cNvSpPr txBox="1"/>
      </cdr:nvSpPr>
      <cdr:spPr>
        <a:xfrm xmlns:a="http://schemas.openxmlformats.org/drawingml/2006/main">
          <a:off x="3698485" y="463551"/>
          <a:ext cx="608456" cy="220359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092D897A-8A2B-497F-8206-A6598F89E206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  <a:cs typeface="+mn-cs"/>
            </a:rPr>
            <a:pPr marL="0" indent="0" algn="ctr"/>
            <a:t>+19,2%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  <a:cs typeface="+mn-cs"/>
          </a:endParaRPr>
        </a:p>
      </cdr:txBody>
    </cdr:sp>
  </cdr:relSizeAnchor>
  <cdr:relSizeAnchor xmlns:cdr="http://schemas.openxmlformats.org/drawingml/2006/chartDrawing">
    <cdr:from>
      <cdr:x>0.3879</cdr:x>
      <cdr:y>0.16152</cdr:y>
    </cdr:from>
    <cdr:to>
      <cdr:x>0.43923</cdr:x>
      <cdr:y>0.25942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0D8D887C-94CB-0E04-8427-C4356984BE22}"/>
            </a:ext>
          </a:extLst>
        </cdr:cNvPr>
        <cdr:cNvSpPr txBox="1"/>
      </cdr:nvSpPr>
      <cdr:spPr>
        <a:xfrm xmlns:a="http://schemas.openxmlformats.org/drawingml/2006/main">
          <a:off x="4457115" y="404838"/>
          <a:ext cx="589755" cy="24536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5D99902C-FFC9-4D07-B717-5F7EF87F4B0B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</a:rPr>
            <a:pPr algn="ctr"/>
            <a:t> (1,7%)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0.52147</cdr:x>
      <cdr:y>0.14443</cdr:y>
    </cdr:from>
    <cdr:to>
      <cdr:x>0.5779</cdr:x>
      <cdr:y>0.24131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85F96711-BA90-4E88-5249-2D9B7233D8BF}"/>
            </a:ext>
          </a:extLst>
        </cdr:cNvPr>
        <cdr:cNvSpPr txBox="1"/>
      </cdr:nvSpPr>
      <cdr:spPr>
        <a:xfrm xmlns:a="http://schemas.openxmlformats.org/drawingml/2006/main">
          <a:off x="5991918" y="362002"/>
          <a:ext cx="648357" cy="242813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DFB8985-A7AD-4FC2-AA6E-153F5DC50B1E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</a:rPr>
            <a:pPr algn="ctr"/>
            <a:t> (14,1%)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0.65973</cdr:x>
      <cdr:y>0.15759</cdr:y>
    </cdr:from>
    <cdr:to>
      <cdr:x>0.70637</cdr:x>
      <cdr:y>0.25148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16069A6D-D783-C0E3-212C-A06650132B3D}"/>
            </a:ext>
          </a:extLst>
        </cdr:cNvPr>
        <cdr:cNvSpPr txBox="1"/>
      </cdr:nvSpPr>
      <cdr:spPr>
        <a:xfrm xmlns:a="http://schemas.openxmlformats.org/drawingml/2006/main">
          <a:off x="7581488" y="394980"/>
          <a:ext cx="535980" cy="23532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45AE7F1-BA8F-469F-BE04-C09A4FF836F7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</a:rPr>
            <a:pPr algn="ctr"/>
            <a:t> (0,9%)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0.72304</cdr:x>
      <cdr:y>0.15816</cdr:y>
    </cdr:from>
    <cdr:to>
      <cdr:x>0.77824</cdr:x>
      <cdr:y>0.2541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3B9C8123-98EA-2D1E-2B9A-13E59032D808}"/>
            </a:ext>
          </a:extLst>
        </cdr:cNvPr>
        <cdr:cNvSpPr txBox="1"/>
      </cdr:nvSpPr>
      <cdr:spPr>
        <a:xfrm xmlns:a="http://schemas.openxmlformats.org/drawingml/2006/main">
          <a:off x="8309031" y="396414"/>
          <a:ext cx="634349" cy="24046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D528E3E-459D-4464-A472-12A161FF7D7E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</a:rPr>
            <a:pPr algn="ctr"/>
            <a:t> (1,8%)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0.79216</cdr:x>
      <cdr:y>0.13367</cdr:y>
    </cdr:from>
    <cdr:to>
      <cdr:x>0.8449</cdr:x>
      <cdr:y>0.23367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AC68181C-0180-30C0-2999-01D7F48BBF9B}"/>
            </a:ext>
          </a:extLst>
        </cdr:cNvPr>
        <cdr:cNvSpPr txBox="1"/>
      </cdr:nvSpPr>
      <cdr:spPr>
        <a:xfrm xmlns:a="http://schemas.openxmlformats.org/drawingml/2006/main">
          <a:off x="9102258" y="335031"/>
          <a:ext cx="605915" cy="250636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908E423-3752-47EC-9DD2-C70B06E0141C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</a:rPr>
            <a:pPr algn="ctr"/>
            <a:t>+13,5%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0.85534</cdr:x>
      <cdr:y>0.0646</cdr:y>
    </cdr:from>
    <cdr:to>
      <cdr:x>0.91603</cdr:x>
      <cdr:y>0.15112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24396C49-09B4-5267-87A2-207DDCF0A601}"/>
            </a:ext>
          </a:extLst>
        </cdr:cNvPr>
        <cdr:cNvSpPr txBox="1"/>
      </cdr:nvSpPr>
      <cdr:spPr>
        <a:xfrm xmlns:a="http://schemas.openxmlformats.org/drawingml/2006/main">
          <a:off x="9829403" y="161922"/>
          <a:ext cx="697495" cy="216837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1AD628F3-E5DA-4F65-B00A-19EC4ACDAA42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</a:rPr>
            <a:pPr algn="ctr"/>
            <a:t>+30,0%</a:t>
          </a:fld>
          <a:endParaRPr lang="hr-HR" sz="900">
            <a:solidFill>
              <a:sysClr val="windowText" lastClr="000000"/>
            </a:solidFill>
            <a:latin typeface="Podravka Sans" pitchFamily="50" charset="0"/>
            <a:ea typeface="Podravka Sans" pitchFamily="50" charset="0"/>
          </a:endParaRPr>
        </a:p>
      </cdr:txBody>
    </cdr:sp>
  </cdr:relSizeAnchor>
  <cdr:relSizeAnchor xmlns:cdr="http://schemas.openxmlformats.org/drawingml/2006/chartDrawing">
    <cdr:from>
      <cdr:x>0.58849</cdr:x>
      <cdr:y>0.1605</cdr:y>
    </cdr:from>
    <cdr:to>
      <cdr:x>0.64226</cdr:x>
      <cdr:y>0.25985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32B07BA-484F-2C52-425E-BB5C1BD9C7A2}"/>
            </a:ext>
          </a:extLst>
        </cdr:cNvPr>
        <cdr:cNvSpPr txBox="1"/>
      </cdr:nvSpPr>
      <cdr:spPr>
        <a:xfrm xmlns:a="http://schemas.openxmlformats.org/drawingml/2006/main">
          <a:off x="6762889" y="402258"/>
          <a:ext cx="617916" cy="249007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E2C9DCA2-0C19-4A3F-9780-C7EEBFE0728D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  <a:cs typeface="+mn-cs"/>
            </a:rPr>
            <a:pPr marL="0" indent="0" algn="ctr"/>
            <a:t>+15,0%</a:t>
          </a:fld>
          <a:endParaRPr lang="hr-HR" sz="1000" b="0" i="0" u="none" strike="noStrike">
            <a:solidFill>
              <a:sysClr val="windowText" lastClr="000000"/>
            </a:solidFill>
            <a:latin typeface="Podravka Sans" pitchFamily="50" charset="0"/>
            <a:ea typeface="Podravka Sans" pitchFamily="50" charset="0"/>
            <a:cs typeface="+mn-cs"/>
          </a:endParaRPr>
        </a:p>
      </cdr:txBody>
    </cdr:sp>
  </cdr:relSizeAnchor>
  <cdr:relSizeAnchor xmlns:cdr="http://schemas.openxmlformats.org/drawingml/2006/chartDrawing">
    <cdr:from>
      <cdr:x>0.45713</cdr:x>
      <cdr:y>0.15139</cdr:y>
    </cdr:from>
    <cdr:to>
      <cdr:x>0.50714</cdr:x>
      <cdr:y>0.25139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09FAC70A-B201-2822-2E72-402ADC4BDE71}"/>
            </a:ext>
          </a:extLst>
        </cdr:cNvPr>
        <cdr:cNvSpPr txBox="1"/>
      </cdr:nvSpPr>
      <cdr:spPr>
        <a:xfrm xmlns:a="http://schemas.openxmlformats.org/drawingml/2006/main">
          <a:off x="5252540" y="379435"/>
          <a:ext cx="574638" cy="25063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fld id="{5B48D665-B061-470F-9B89-7BECFE7EE5BD}" type="TxLink">
            <a:rPr lang="en-US" sz="1000" b="0" i="0" u="none" strike="noStrike">
              <a:solidFill>
                <a:sysClr val="windowText" lastClr="000000"/>
              </a:solidFill>
              <a:latin typeface="Podravka Sans" pitchFamily="50" charset="0"/>
              <a:ea typeface="Podravka Sans" pitchFamily="50" charset="0"/>
              <a:cs typeface="+mn-cs"/>
            </a:rPr>
            <a:pPr marL="0" indent="0" algn="ctr"/>
            <a:t>+8,1%</a:t>
          </a:fld>
          <a:endParaRPr lang="hr-HR" sz="1000" b="0" i="0" u="none" strike="noStrike">
            <a:solidFill>
              <a:sysClr val="windowText" lastClr="000000"/>
            </a:solidFill>
            <a:latin typeface="Podravka Sans" pitchFamily="50" charset="0"/>
            <a:ea typeface="Podravka Sans" pitchFamily="50" charset="0"/>
            <a:cs typeface="+mn-cs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0.07701</cdr:x>
      <cdr:y>0</cdr:y>
    </cdr:from>
    <cdr:to>
      <cdr:x>0.92488</cdr:x>
      <cdr:y>0.18281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1288" y="0"/>
          <a:ext cx="5188964" cy="296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hr-HR" sz="1200" b="1" dirty="0">
            <a:solidFill>
              <a:schemeClr val="tx1">
                <a:lumMod val="65000"/>
                <a:lumOff val="35000"/>
              </a:schemeClr>
            </a:solidFill>
            <a:effectLst/>
            <a:latin typeface="Podravka Sans" pitchFamily="50" charset="0"/>
            <a:ea typeface="Podravka Sans" pitchFamily="50" charset="0"/>
            <a:cs typeface="Arial" panose="020B0604020202020204" pitchFamily="34" charset="0"/>
          </a:endParaRPr>
        </a:p>
        <a:p xmlns:a="http://schemas.openxmlformats.org/drawingml/2006/main">
          <a:pPr algn="ctr"/>
          <a:r>
            <a:rPr lang="hr-HR" sz="1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Valutna struktura duga na 31.</a:t>
          </a:r>
          <a:r>
            <a:rPr lang="hr-HR" sz="1200" b="1" baseline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 ožujka </a:t>
          </a:r>
          <a:r>
            <a:rPr lang="hr-HR" sz="1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2024.</a:t>
          </a:r>
          <a:endParaRPr lang="hr-HR" sz="1200" b="1" dirty="0">
            <a:solidFill>
              <a:schemeClr val="tx1">
                <a:lumMod val="65000"/>
                <a:lumOff val="35000"/>
              </a:schemeClr>
            </a:solidFill>
            <a:latin typeface="Podravka Sans" pitchFamily="50" charset="0"/>
            <a:ea typeface="Podravka Sans" pitchFamily="50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0.84309</cdr:x>
      <cdr:y>0.10185</cdr:y>
    </cdr:from>
    <cdr:to>
      <cdr:x>0.84309</cdr:x>
      <cdr:y>0.97685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6C7151B2-E9DC-43BD-A2D0-95FBF4497508}"/>
            </a:ext>
          </a:extLst>
        </cdr:cNvPr>
        <cdr:cNvCxnSpPr/>
      </cdr:nvCxnSpPr>
      <cdr:spPr>
        <a:xfrm xmlns:a="http://schemas.openxmlformats.org/drawingml/2006/main">
          <a:off x="5802164" y="277292"/>
          <a:ext cx="0" cy="2382232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bg1">
              <a:lumMod val="50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0.17766</cdr:x>
      <cdr:y>0.00886</cdr:y>
    </cdr:from>
    <cdr:to>
      <cdr:x>0.82446</cdr:x>
      <cdr:y>0.08351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189579" y="25525"/>
          <a:ext cx="4330973" cy="214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36000" tIns="36000" rIns="36000" bIns="3600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r-HR" sz="1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Komponente</a:t>
          </a:r>
          <a:r>
            <a:rPr lang="hr-HR" sz="1200" b="1" baseline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 neto duga u EURm na 31. ožujka </a:t>
          </a:r>
          <a:r>
            <a:rPr lang="en-GB" sz="1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20</a:t>
          </a:r>
          <a:r>
            <a:rPr lang="hr-HR" sz="1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Podravka Sans" pitchFamily="50" charset="0"/>
              <a:ea typeface="Podravka Sans" pitchFamily="50" charset="0"/>
              <a:cs typeface="Arial" panose="020B0604020202020204" pitchFamily="34" charset="0"/>
            </a:rPr>
            <a:t>24.</a:t>
          </a:r>
          <a:endParaRPr lang="hr-HR" sz="1100" dirty="0">
            <a:solidFill>
              <a:schemeClr val="tx1">
                <a:lumMod val="65000"/>
                <a:lumOff val="35000"/>
              </a:schemeClr>
            </a:solidFill>
            <a:effectLst/>
            <a:latin typeface="Podravka Sans" pitchFamily="50" charset="0"/>
            <a:ea typeface="Podravka Sans" pitchFamily="50" charset="0"/>
            <a:cs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0.19242</cdr:x>
      <cdr:y>0.0001</cdr:y>
    </cdr:from>
    <cdr:to>
      <cdr:x>0.83272</cdr:x>
      <cdr:y>0.17639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6907" y="245"/>
          <a:ext cx="3583532" cy="431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hr-HR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  <a:cs typeface="Arial" panose="020B0604020202020204" pitchFamily="34" charset="0"/>
            </a:rPr>
            <a:t>Neto novčani tok iz poslovnih aktivnosti kao </a:t>
          </a:r>
        </a:p>
        <a:p xmlns:a="http://schemas.openxmlformats.org/drawingml/2006/main">
          <a:pPr algn="ctr"/>
          <a:r>
            <a:rPr lang="hr-HR" b="1" dirty="0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  <a:cs typeface="Arial" panose="020B0604020202020204" pitchFamily="34" charset="0"/>
            </a:rPr>
            <a:t>% prihoda od prodaje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0.915</cdr:x>
      <cdr:y>0.40803</cdr:y>
    </cdr:from>
    <cdr:to>
      <cdr:x>0.99482</cdr:x>
      <cdr:y>0.49911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70737" y="1219204"/>
          <a:ext cx="503409" cy="272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0.92018</cdr:x>
      <cdr:y>0.26474</cdr:y>
    </cdr:from>
    <cdr:to>
      <cdr:x>1</cdr:x>
      <cdr:y>0.35582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803394" y="791047"/>
          <a:ext cx="503409" cy="272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0.92204</cdr:x>
      <cdr:y>0.16051</cdr:y>
    </cdr:from>
    <cdr:to>
      <cdr:x>0.98349</cdr:x>
      <cdr:y>0.24487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943083" y="459901"/>
          <a:ext cx="462727" cy="241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fld id="{6343C150-3332-490B-B9C5-9933AA2A5DF9}" type="TxLink">
            <a:rPr lang="en-US" sz="105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  <a:ea typeface="+mn-ea"/>
              <a:cs typeface="Arial"/>
            </a:rPr>
            <a:pPr marL="0" indent="0"/>
            <a:t>11,9%</a:t>
          </a:fld>
          <a:endParaRPr lang="hr-HR" sz="1050" b="0" i="0" u="none" strike="noStrike">
            <a:solidFill>
              <a:schemeClr val="tx1">
                <a:lumMod val="65000"/>
                <a:lumOff val="35000"/>
              </a:schemeClr>
            </a:solidFill>
            <a:latin typeface="Fira Sans" panose="020B0503050000020004" pitchFamily="34" charset="0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0.92342</cdr:x>
      <cdr:y>0.22071</cdr:y>
    </cdr:from>
    <cdr:to>
      <cdr:x>0.99693</cdr:x>
      <cdr:y>0.294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566AFA52-FAC9-4C6D-9D6C-379557985DA6}"/>
            </a:ext>
          </a:extLst>
        </cdr:cNvPr>
        <cdr:cNvSpPr txBox="1"/>
      </cdr:nvSpPr>
      <cdr:spPr>
        <a:xfrm xmlns:a="http://schemas.openxmlformats.org/drawingml/2006/main">
          <a:off x="6953437" y="632391"/>
          <a:ext cx="553539" cy="2099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fld id="{CE2FBD98-B104-4C98-A82C-2D2D48124249}" type="TxLink">
            <a:rPr lang="en-US" sz="105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  <a:ea typeface="+mn-ea"/>
              <a:cs typeface="Arial"/>
            </a:rPr>
            <a:pPr marL="0" indent="0"/>
            <a:t>10,6%</a:t>
          </a:fld>
          <a:endParaRPr lang="hr-HR" sz="1050" b="0" i="0" u="none" strike="noStrike">
            <a:solidFill>
              <a:schemeClr val="tx1">
                <a:lumMod val="65000"/>
                <a:lumOff val="35000"/>
              </a:schemeClr>
            </a:solidFill>
            <a:latin typeface="Fira Sans" panose="020B0503050000020004" pitchFamily="34" charset="0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0.92932</cdr:x>
      <cdr:y>0.54203</cdr:y>
    </cdr:from>
    <cdr:to>
      <cdr:x>0.99837</cdr:x>
      <cdr:y>0.63842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F66BC8DF-2B3E-42E6-BE7A-32DC5CE98895}"/>
            </a:ext>
          </a:extLst>
        </cdr:cNvPr>
        <cdr:cNvSpPr txBox="1"/>
      </cdr:nvSpPr>
      <cdr:spPr>
        <a:xfrm xmlns:a="http://schemas.openxmlformats.org/drawingml/2006/main">
          <a:off x="6997937" y="1553033"/>
          <a:ext cx="519956" cy="2761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fld id="{D39346E5-5773-47DC-905B-9A72B26FFB39}" type="TxLink">
            <a:rPr lang="en-US" sz="105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Fira Sans" panose="020B0503050000020004" pitchFamily="34" charset="0"/>
              <a:ea typeface="+mn-ea"/>
              <a:cs typeface="Arial"/>
            </a:rPr>
            <a:pPr marL="0" indent="0"/>
            <a:t>-1,8%</a:t>
          </a:fld>
          <a:endParaRPr lang="hr-HR" sz="1050" b="0" i="0" u="none" strike="noStrike">
            <a:solidFill>
              <a:schemeClr val="tx1">
                <a:lumMod val="65000"/>
                <a:lumOff val="35000"/>
              </a:schemeClr>
            </a:solidFill>
            <a:latin typeface="Fira Sans" panose="020B0503050000020004" pitchFamily="34" charset="0"/>
            <a:ea typeface="+mn-ea"/>
            <a:cs typeface="Arial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Podravka Sans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8D58D-0541-4A67-A065-EB2375BB319B}" type="datetimeFigureOut">
              <a:rPr lang="en-US" smtClean="0">
                <a:latin typeface="Podravka Sans" pitchFamily="50" charset="0"/>
              </a:rPr>
              <a:t>4/30/2024</a:t>
            </a:fld>
            <a:endParaRPr lang="en-US" dirty="0">
              <a:latin typeface="Podravka Sans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Podravka Sans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26CF8-4C13-455D-98B8-90DD06F8740D}" type="slidenum">
              <a:rPr lang="en-US" smtClean="0">
                <a:latin typeface="Podravka Sans" pitchFamily="50" charset="0"/>
              </a:rPr>
              <a:t>‹#›</a:t>
            </a:fld>
            <a:endParaRPr lang="en-US" dirty="0">
              <a:latin typeface="Podravka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63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dravka Sans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dravka Sans" pitchFamily="50" charset="0"/>
              </a:defRPr>
            </a:lvl1pPr>
          </a:lstStyle>
          <a:p>
            <a:fld id="{C8EF2F8E-F809-41FE-AB7D-05FA6D543FF9}" type="datetimeFigureOut">
              <a:rPr lang="en-US" smtClean="0"/>
              <a:pPr/>
              <a:t>4/30/2024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dravka Sans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dravka Sans" pitchFamily="50" charset="0"/>
              </a:defRPr>
            </a:lvl1pPr>
          </a:lstStyle>
          <a:p>
            <a:fld id="{A1CC2785-5EBD-4E50-9046-D4EC04480C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0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dravka Sans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dirty="0">
              <a:latin typeface="Podravka Sans" pitchFamily="50" charset="0"/>
              <a:ea typeface="Podravka Sans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D35AD-5AE6-4B93-A4C0-2533AB21AD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532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8" y="914400"/>
            <a:ext cx="6964362" cy="3917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D3F7-90FC-43AD-AA2F-4BEAFD71EA2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63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8" y="914400"/>
            <a:ext cx="6964362" cy="3917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D3F7-90FC-43AD-AA2F-4BEAFD71EA2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1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9D3F7-90FC-43AD-AA2F-4BEAFD71EA26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7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9D3F7-90FC-43AD-AA2F-4BEAFD71EA26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7962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dirty="0">
                <a:latin typeface="Podravka Sans" pitchFamily="50" charset="0"/>
                <a:ea typeface="Podravka Sans" pitchFamily="50" charset="0"/>
              </a:rPr>
              <a:t>Biramo crvenu ili bijelu temu prezentacije te, sukladno tome, odgovarajući naslovni slajd.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D35AD-5AE6-4B93-A4C0-2533AB21AD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43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8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519925" y="6594609"/>
            <a:ext cx="6720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05288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5750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3289" y="6593173"/>
            <a:ext cx="44678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7DDE43-3D36-4BD8-98DC-977E4410F8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19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33288" y="6599751"/>
            <a:ext cx="40073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7DDE43-3D36-4BD8-98DC-977E4410F8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7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80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531438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sr-Latn-RS" dirty="0"/>
              <a:t>28. veljače 2023.</a:t>
            </a:r>
            <a:endParaRPr lang="hr-HR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519925" y="6594609"/>
            <a:ext cx="6720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26240" y="6597352"/>
            <a:ext cx="1546357" cy="24100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Grupa Podravka</a:t>
            </a:r>
          </a:p>
        </p:txBody>
      </p:sp>
    </p:spTree>
    <p:extLst>
      <p:ext uri="{BB962C8B-B14F-4D97-AF65-F5344CB8AC3E}">
        <p14:creationId xmlns:p14="http://schemas.microsoft.com/office/powerpoint/2010/main" val="80044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5750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3289" y="6593173"/>
            <a:ext cx="446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defRPr>
            </a:lvl1pPr>
          </a:lstStyle>
          <a:p>
            <a:fld id="{0E7DDE43-3D36-4BD8-98DC-977E4410F8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531438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sr-Latn-RS" dirty="0"/>
              <a:t>28. veljače 2023.</a:t>
            </a:r>
            <a:endParaRPr lang="hr-H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26240" y="6597352"/>
            <a:ext cx="1546357" cy="24100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Grupa Podravka</a:t>
            </a:r>
          </a:p>
        </p:txBody>
      </p:sp>
    </p:spTree>
    <p:extLst>
      <p:ext uri="{BB962C8B-B14F-4D97-AF65-F5344CB8AC3E}">
        <p14:creationId xmlns:p14="http://schemas.microsoft.com/office/powerpoint/2010/main" val="3941910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33288" y="6599751"/>
            <a:ext cx="4007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E7DDE43-3D36-4BD8-98DC-977E4410F8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2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sr-Latn-RS" dirty="0"/>
              <a:t>28. veljače 2023.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84000" y="6588000"/>
            <a:ext cx="1546357" cy="216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Grupa Podravka</a:t>
            </a:r>
          </a:p>
        </p:txBody>
      </p:sp>
    </p:spTree>
    <p:extLst>
      <p:ext uri="{BB962C8B-B14F-4D97-AF65-F5344CB8AC3E}">
        <p14:creationId xmlns:p14="http://schemas.microsoft.com/office/powerpoint/2010/main" val="174508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44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6369" y="6588000"/>
            <a:ext cx="672075" cy="216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84000" y="6588000"/>
            <a:ext cx="1546357" cy="216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Grupa Podravka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531438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r>
              <a:rPr lang="sr-Latn-RS" dirty="0"/>
              <a:t>28. veljače 2023.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059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ni naslov crveni">
    <p:bg>
      <p:bgPr>
        <a:solidFill>
          <a:srgbClr val="DB38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FDAF82-1698-AB50-0DBB-C05E2D816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214123"/>
            <a:ext cx="9124140" cy="205418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0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863F12-050E-CD0D-59A5-647BC37DD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973397"/>
            <a:ext cx="9124140" cy="188675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>
                <a:solidFill>
                  <a:schemeClr val="bg1"/>
                </a:solidFill>
                <a:latin typeface="Podravka Sans" pitchFamily="50" charset="0"/>
                <a:ea typeface="Podravka Sans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9366BF7-9524-29D1-CAEC-CA8EAB5A9B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2455" y="5874106"/>
            <a:ext cx="6218745" cy="34937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50" i="1">
                <a:solidFill>
                  <a:schemeClr val="bg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15.1.2024.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92AE87-D9DC-36EE-4D0E-0C86D878A7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38" y="5227239"/>
            <a:ext cx="2537152" cy="797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7E0C9D-8204-8B14-A9C5-4F9C660A1B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3747"/>
            <a:ext cx="1636837" cy="3295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BAC2E9-033D-6989-F8D7-3D9EA6BFD6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45" y="1154004"/>
            <a:ext cx="1004446" cy="41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53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ni naslov bije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D37608E-AD59-3F1D-ADBA-5074A24FB6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214123"/>
            <a:ext cx="9124140" cy="205418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BF16B6A-8274-B696-ACE3-63A608C744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49" y="2973397"/>
            <a:ext cx="9124139" cy="188675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>
                <a:solidFill>
                  <a:schemeClr val="tx2"/>
                </a:solidFill>
                <a:latin typeface="Podravka Sans" pitchFamily="50" charset="0"/>
                <a:ea typeface="Podravka Sans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0A14DCA-A260-6D37-C6E7-AD65604408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2455" y="5874106"/>
            <a:ext cx="6218745" cy="34937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50" i="1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15.1.2024.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E93414-0ED5-DC3E-A12B-F5252B3AC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1338" y="5227239"/>
            <a:ext cx="2537152" cy="797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7486D-EC13-5458-2DBB-4458D8C8A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823747"/>
            <a:ext cx="1636836" cy="32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8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rz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7C3AD-AF77-FAA4-AA32-96D094C404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88330" y="2599293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01. Prvi dio prezentacije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E7F8A6-F691-E083-6DF0-FBB5A2554F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8329" y="3312033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02. Drugi dio prezentacije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C5FF1F1-12AF-85C4-267E-53DBA281CD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88330" y="4015906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03. Treći dio prezentacije</a:t>
            </a:r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372D283-3492-8315-B4F8-B8AB1E848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88329" y="4728646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04. Četvrti dio prezentacije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C806FC3-5BC2-4947-D81E-F14E87DC35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88330" y="5432519"/>
            <a:ext cx="8928208" cy="498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hr-HR" dirty="0"/>
              <a:t>05. Peti dio prezentacije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2A6B0-A2B7-E3D4-206A-396B3688B013}"/>
              </a:ext>
            </a:extLst>
          </p:cNvPr>
          <p:cNvSpPr txBox="1"/>
          <p:nvPr userDrawn="1"/>
        </p:nvSpPr>
        <p:spPr>
          <a:xfrm>
            <a:off x="1785026" y="1215731"/>
            <a:ext cx="40745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500" dirty="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rPr>
              <a:t>Sadržaj</a:t>
            </a:r>
            <a:endParaRPr lang="en-GB" sz="5500" dirty="0">
              <a:solidFill>
                <a:schemeClr val="tx2"/>
              </a:solidFill>
              <a:latin typeface="Podravka Sans Bold" pitchFamily="50" charset="0"/>
              <a:ea typeface="Podravka Sans Bold" pitchFamily="50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182812-9CEC-5ED4-8815-9CE74D5E1C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06690" y="2515858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0351367-A2D5-5935-5264-252CFDA92F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6690" y="3223111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BACC3E5-7D4D-5996-C9CB-FD981BD4ADA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906690" y="3931895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ABC2AC64-2699-5583-E740-AAE5574F7BA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6690" y="4639724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A51BEC86-20E0-F39C-0184-EE1EC813F6E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906690" y="5348461"/>
            <a:ext cx="587616" cy="587616"/>
          </a:xfrm>
          <a:prstGeom prst="rect">
            <a:avLst/>
          </a:prstGeom>
        </p:spPr>
        <p:txBody>
          <a:bodyPr lIns="54000" rIns="54000"/>
          <a:lstStyle>
            <a:lvl1pPr marL="0" indent="0">
              <a:buNone/>
              <a:defRPr sz="1500"/>
            </a:lvl1pPr>
          </a:lstStyle>
          <a:p>
            <a:r>
              <a:rPr lang="hr-HR" dirty="0"/>
              <a:t>Ikona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4544C4-C039-C127-DE28-FE0BC6017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4EDCC1-7677-D2F7-0AF0-72ADDF0C5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26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sa ikon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B215451-1A42-F50A-DDA0-163AB605B2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9097707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2029BD-9E96-A57A-C40A-69FDC1246A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146641"/>
            <a:ext cx="9097708" cy="218913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12377-BE12-D6C1-EB6D-2249BC94D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C9EF0B-F1BB-0D01-5CF7-04EF42C933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73" y="4645674"/>
            <a:ext cx="570334" cy="546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D16955-80AD-26F0-17E9-5F9C2951E9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19" y="4685112"/>
            <a:ext cx="594602" cy="467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7774C0-6096-FC71-935D-E6092F5416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33" y="4622922"/>
            <a:ext cx="594602" cy="591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A1B5D-511D-76CD-0155-9032022069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47" y="4644158"/>
            <a:ext cx="594602" cy="549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271F77-4AA8-21C0-387B-F5ADC2E451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1" y="4633540"/>
            <a:ext cx="497524" cy="570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7D6C35-2BBE-E142-B536-7FB0C86C0E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97" y="4644158"/>
            <a:ext cx="600669" cy="549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301375-2AE7-E4F5-A397-DD641F1A305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78" y="4683596"/>
            <a:ext cx="470221" cy="470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5074F1-A6BB-2536-86FA-5386A202B1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11" y="4685112"/>
            <a:ext cx="640108" cy="4671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A5AB10-EC99-A11B-53E4-D2C93A023F5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31" y="4683596"/>
            <a:ext cx="579434" cy="470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CF803E-18A3-180D-196C-C6E6F58C880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75" y="4685112"/>
            <a:ext cx="552132" cy="467188"/>
          </a:xfrm>
          <a:prstGeom prst="rect">
            <a:avLst/>
          </a:prstGeom>
        </p:spPr>
      </p:pic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93B03246-0CB3-2BCD-9EBD-9E97BB0DBA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Ikone 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85325A-8AD6-B3E0-E16A-5000777B00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29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l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6BCF7A-2F34-032D-272B-408BDFC2C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326"/>
            <a:ext cx="2205313" cy="44399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2E9C0AA-CFC4-CCC4-E349-0B83CB432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214123"/>
            <a:ext cx="9283344" cy="20598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0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E51FF72-92C1-7EE2-2F96-A6774DAAE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0014" y="3942601"/>
            <a:ext cx="8137680" cy="205989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95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01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277C4-645B-ED0B-F395-5544720A4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8527" y="6253650"/>
            <a:ext cx="736786" cy="2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7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C15BDD4-0A48-8DE3-60CF-33CD82E6D7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8712200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9CE8440-CE4C-F194-20F6-14039E6906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501546"/>
            <a:ext cx="8712200" cy="360201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8216D-4D0F-50D6-48E0-E535986EBD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EBD97ED-D601-6E56-78D7-D77BA1A6B4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36EEC-11DA-3E73-8364-4A3D7DD57C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87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5328210-894A-5198-DC20-A9DE2B50D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A1DAD01-F1EB-B6E0-B68D-8442F4FF7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517770"/>
            <a:ext cx="4236060" cy="358961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618647-3429-F8DF-7D9C-10EA2B220D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A560FDC-D454-3517-7219-ACDE1BD435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4A3E0D6-7DBF-FC2D-3611-7A20E66B44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517770"/>
            <a:ext cx="4236060" cy="358961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E336C-0C9F-6309-29C8-18A98C34F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46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A969EBE-FEB0-A9E9-E6FB-BFDEA62FFD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B25B074-2713-36AD-F98F-FCF9BF4BD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3C144-6DFA-E84E-14F2-CEEE5FA07B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88FA74-6E4D-7935-A409-245E6D593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01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B401C6D-FDC4-7621-A3C1-3C05F2200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792060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866B4F9-C083-C6AA-7873-E6A1E7201F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09213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C7B41-69A1-F58F-99D1-BCF8E72A68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44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98F3292-F5C5-4742-E01A-06C115B615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182C57B-E86A-CD82-C5C8-636B1C0AD8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3022406"/>
            <a:ext cx="4236060" cy="3084973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96DF9A-3919-16B7-0B38-FEB4384E0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FDF2440-8A88-FA15-BE65-28CBF381B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8065B7-4104-42A2-956F-6C496BC3CE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3022406"/>
            <a:ext cx="4236060" cy="3084974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F3CDDC1-A79A-D965-29ED-7CC8811D70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09213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13AEC7-3430-6A68-9C8A-895A19ADA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9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955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92C9559-4D5B-A1CB-84C0-387F5990BC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58C518A-65F9-793D-0406-01CE532EE6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3022406"/>
            <a:ext cx="4236060" cy="3084973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F23B6-84DE-4561-C729-2EB39779D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2114EB9-1DEF-7100-9455-E01FB08A2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2DBB22-D524-854C-C81C-F0F7F74E3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3022406"/>
            <a:ext cx="4236060" cy="3084974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 </a:t>
            </a:r>
            <a:r>
              <a:rPr lang="hr-HR" dirty="0" err="1"/>
              <a:t>sdlkf</a:t>
            </a:r>
            <a:r>
              <a:rPr lang="hr-HR" dirty="0"/>
              <a:t> </a:t>
            </a:r>
          </a:p>
          <a:p>
            <a:pPr lvl="0"/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endParaRPr lang="hr-HR" dirty="0"/>
          </a:p>
          <a:p>
            <a:pPr lvl="0"/>
            <a:r>
              <a:rPr lang="hr-HR" dirty="0"/>
              <a:t>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endParaRPr lang="hr-HR" dirty="0"/>
          </a:p>
          <a:p>
            <a:pPr lvl="0"/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endParaRPr lang="hr-HR" dirty="0"/>
          </a:p>
          <a:p>
            <a:pPr lvl="0"/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endParaRPr lang="hr-HR" dirty="0"/>
          </a:p>
          <a:p>
            <a:pPr lvl="0"/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endParaRPr lang="hr-HR" dirty="0"/>
          </a:p>
          <a:p>
            <a:pPr lvl="0"/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2ACA926-D4F2-2084-86D1-8B96BAD8DC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09213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700A9-10AD-4072-21DD-D594B2B27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6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86B10B-918D-24F7-CE4F-58227FEC3A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8888303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DE9C1E-F8C7-D9B0-817C-398FD3F96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FA225D4-8234-30CE-E916-92D3DB6C53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475F74B-6B46-877A-0107-444F517AD7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80" y="2806021"/>
            <a:ext cx="3762804" cy="3550329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54000" tIns="54000" rIns="54000" bIns="54000" anchor="t"/>
          <a:lstStyle>
            <a:lvl1pPr marL="288000" indent="-288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E2BD385-FEC0-4C88-F085-31009B5CA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1154" y="2806021"/>
            <a:ext cx="3762804" cy="355033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lIns="54000" tIns="54000" rIns="54000" bIns="54000" anchor="t"/>
          <a:lstStyle>
            <a:lvl1pPr marL="288000" indent="-288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D74EF53-DD4C-E511-4A8F-4379CB4B6E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2129055"/>
            <a:ext cx="8888304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A9CE76-4900-4F33-CBA6-DE1D970C8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7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322671-3F5A-0788-E2DD-3CF882C0D127}"/>
              </a:ext>
            </a:extLst>
          </p:cNvPr>
          <p:cNvSpPr/>
          <p:nvPr userDrawn="1"/>
        </p:nvSpPr>
        <p:spPr>
          <a:xfrm>
            <a:off x="1849069" y="3028715"/>
            <a:ext cx="4526128" cy="335379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EDB942-D018-7C94-A8BE-366E91F9FE8F}"/>
              </a:ext>
            </a:extLst>
          </p:cNvPr>
          <p:cNvSpPr/>
          <p:nvPr userDrawn="1"/>
        </p:nvSpPr>
        <p:spPr>
          <a:xfrm>
            <a:off x="6964694" y="3028715"/>
            <a:ext cx="4526128" cy="335379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458A72D-4001-7AEF-4145-E6E8B5B3A4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9774783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0C7826-65C1-BC4F-A61E-BB41D29D6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5593" y="3367365"/>
            <a:ext cx="4083922" cy="3015147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EC0BE7-3837-124A-9DB5-39FDD4E5A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97DE47-4928-9B19-C247-91678F7823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E5C9B31-AA76-F435-FAD7-FCDE7508F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3894" y="3367365"/>
            <a:ext cx="4083922" cy="3015147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7374972-DFF3-61C7-EF04-45FF6485ED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77478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2A8A3-149B-981D-9BCA-16304323D4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98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2 kolon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CB6DA-90E0-9646-7339-BE7360D00C92}"/>
              </a:ext>
            </a:extLst>
          </p:cNvPr>
          <p:cNvSpPr/>
          <p:nvPr userDrawn="1"/>
        </p:nvSpPr>
        <p:spPr>
          <a:xfrm>
            <a:off x="1849069" y="3028715"/>
            <a:ext cx="4526128" cy="335379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E03328-80D8-9DA6-E302-0DF65B427ECF}"/>
              </a:ext>
            </a:extLst>
          </p:cNvPr>
          <p:cNvSpPr/>
          <p:nvPr userDrawn="1"/>
        </p:nvSpPr>
        <p:spPr>
          <a:xfrm>
            <a:off x="6971338" y="3028714"/>
            <a:ext cx="4526128" cy="335379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AA709A9-2F97-5C8A-DAD5-760DC4E70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9774783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0E6A41F-087B-5C1E-BFA8-AB23FA4E6F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65593" y="3367365"/>
            <a:ext cx="4083922" cy="3015146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1AFDBB-73B0-02D6-8EB4-F226C08A1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230B0C9-F7F2-0E71-B9A6-2CA3325E71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0EAF369-0E18-DC17-6E72-25FAFDE6C7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3894" y="3367365"/>
            <a:ext cx="4083922" cy="3015146"/>
          </a:xfrm>
          <a:prstGeom prst="rect">
            <a:avLst/>
          </a:prstGeom>
        </p:spPr>
        <p:txBody>
          <a:bodyPr anchor="t"/>
          <a:lstStyle>
            <a:lvl1pPr marL="324000" indent="-324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969CF58B-862C-75B5-82D4-DED8B4A1F0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77478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F0BE54-A8CE-9FB5-193F-41A63788DC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81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bulleti 1 kol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C6BD85-DDDA-AF40-932D-B71D0FCBDCD6}"/>
              </a:ext>
            </a:extLst>
          </p:cNvPr>
          <p:cNvSpPr/>
          <p:nvPr userDrawn="1"/>
        </p:nvSpPr>
        <p:spPr>
          <a:xfrm>
            <a:off x="2866293" y="2895600"/>
            <a:ext cx="7643445" cy="3346938"/>
          </a:xfrm>
          <a:prstGeom prst="roundRect">
            <a:avLst>
              <a:gd name="adj" fmla="val 15714"/>
            </a:avLst>
          </a:prstGeom>
          <a:solidFill>
            <a:schemeClr val="tx2"/>
          </a:solidFill>
          <a:ln w="168275" cap="flat" cmpd="sng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6F98D-1EBD-E87B-F3D2-5BBD7E8B5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167" y="3270979"/>
            <a:ext cx="6529144" cy="2672621"/>
          </a:xfrm>
          <a:prstGeom prst="rect">
            <a:avLst/>
          </a:prstGeom>
        </p:spPr>
        <p:txBody>
          <a:bodyPr/>
          <a:lstStyle>
            <a:lvl1pPr marL="288000" indent="-2880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07DF801-46E6-DEB5-D797-3293AD0AF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49" y="527554"/>
            <a:ext cx="9774783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D586FB-7E12-166E-5B66-E14800F2F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1EA92A7-8242-0485-F847-C14F4BF03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412CBE-00B7-6A0F-BAD1-7575FF2EBD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43" y="3038277"/>
            <a:ext cx="767441" cy="560123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DE23A10-09B7-CC37-E93F-4E4E1B9E0B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9774783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F2228-F49B-9D50-B74C-A3D7128673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305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djetel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925423C-CAF0-503B-6601-128DC3B2D8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530492"/>
            <a:ext cx="9314094" cy="172783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3CC136-BCB2-B32D-F720-070DCD510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50" y="4599679"/>
            <a:ext cx="9314094" cy="16190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500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5DA694-9C5E-0D90-2541-D0921CC7D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0A290C-8C86-1CD0-2187-916E2739FA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10" y="1019532"/>
            <a:ext cx="2060890" cy="48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8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2 podnaslova tekst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43F664-F928-6494-7070-9EBF7AA0C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FE035A6-E8A0-7858-D125-E73F29EADA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2876C0-D8FD-D1F8-ED87-FF0520096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A3697B6-8579-DFD7-4DAF-DF500A0962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A5D0910-8D5E-136D-890B-81572E2684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792060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D889989-DA9C-6A51-0591-F435DA5A1A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EABD020-FB9E-C58B-1FBA-67ED12AA08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0424" y="2132242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DCF6B0-F2AD-94C2-3C36-4884B1B52A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90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3E5D84-B49B-B352-6BD1-CEF30DB23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49" y="0"/>
            <a:ext cx="48483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1B4EF6E-C9EF-8799-9566-B982243D1D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4846499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D879E8C-729F-BD0F-DA03-A138C47C3B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9568BA-2B2B-466A-277C-E9CA9AA264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BEAD7C8-DDF4-7397-3D54-89EE913414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02EEB3-E3DB-CC71-916B-DB9A7BD145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846499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37D3E-C641-821E-E81B-F90E6D6BE5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6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516DBB-66C1-652E-D171-2A2F05271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3699" y="0"/>
            <a:ext cx="48483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C5C150C-880C-569B-2970-21123C4527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4932456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BFBB82F-E687-6221-807B-8C8B4CBC9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06D802-264B-7900-9655-936249C3C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A564B24-A3B3-EA1C-750D-7FE1BC58FF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4BB2A0-28D0-E82B-565D-B9FF220DCE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932456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2E8087-A2CD-2491-EA98-0D19A00D89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31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99" y="0"/>
            <a:ext cx="48483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4952626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952626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2E42E-D280-4CB7-0043-BF9F022016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93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699" y="0"/>
            <a:ext cx="4848301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4972797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972797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BEC2F-7DB7-744A-BC40-184EA562F0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70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699" y="0"/>
            <a:ext cx="48483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4999691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99969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8E101D-321F-0AD9-4B0D-7EE15857BE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17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tekst slika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96439F-F9C2-C889-CF1D-3AEE8A10E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710" y="0"/>
            <a:ext cx="4848278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EC3D2EA-8837-777E-BDE8-BD544C12A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49" y="527554"/>
            <a:ext cx="5006415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F8037B9-F38F-40CA-2C7D-FA91269D6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DCE8D-2C33-3403-E609-427FFE15D2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C39EF8E-8BCB-A46B-AE68-024A62D4B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284F1E-60BA-77AD-F813-203B563C10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5006416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7A0AC1-94E2-8837-FF17-9B1414DF9E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56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28111-A989-1160-62BA-BB63AC1F1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180BA98-63FC-3661-82EB-73FD5700F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3552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02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8D4493F-0C28-42CA-4F04-997195E0E0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527554"/>
            <a:ext cx="9312809" cy="103552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8EE748-0076-3E0D-81A2-20B3E8D9BF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58" y="1963615"/>
            <a:ext cx="10331041" cy="4256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82D44E-26B0-0BB3-9059-8AACA54A7A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0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2 kolone crven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5511-4D84-3C51-E5F1-5A566399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A591BF8-7516-39DE-9545-60A68432FF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A895CD-EB63-7DD6-AB47-A3E052D949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4C3ADD7-DDC1-3302-A7ED-3E3216F9E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03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FDB663-9289-844F-B436-15C53E67E3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792060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AFC3D39-69DB-CC2A-39AC-B0C001A1F3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7494CB-0D36-091F-BA5B-1C799B108A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0424" y="2132242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866B8-59D3-8DC3-4FDB-277853FD95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200" y="6418799"/>
            <a:ext cx="607359" cy="19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EC75C2-54EA-A046-DB41-CFE54BF963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75659"/>
            <a:ext cx="633110" cy="12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81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dnaslov 2 ko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C02079-1254-AF67-1F44-F1BC59FDC1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4"/>
            <a:ext cx="9092134" cy="161908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5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09C7528-EC8D-B1CC-776B-34A52AD98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84350" y="2792060"/>
            <a:ext cx="4236060" cy="331531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5AE0B-1F85-31E3-B454-951D8F3BF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B05AC1-0FF0-F95A-6C5D-72745391D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Tema 03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0A66-BBA0-88F0-0374-24455E553C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0424" y="2792060"/>
            <a:ext cx="4236060" cy="33153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r>
              <a:rPr lang="hr-HR" dirty="0"/>
              <a:t>, </a:t>
            </a:r>
            <a:r>
              <a:rPr lang="hr-HR" dirty="0" err="1"/>
              <a:t>consectetur</a:t>
            </a:r>
            <a:r>
              <a:rPr lang="hr-HR" dirty="0"/>
              <a:t> </a:t>
            </a:r>
            <a:r>
              <a:rPr lang="hr-HR" dirty="0" err="1"/>
              <a:t>adipiscing</a:t>
            </a:r>
            <a:r>
              <a:rPr lang="hr-HR" dirty="0"/>
              <a:t> </a:t>
            </a:r>
            <a:r>
              <a:rPr lang="hr-HR" dirty="0" err="1"/>
              <a:t>elit</a:t>
            </a:r>
            <a:r>
              <a:rPr lang="hr-HR" dirty="0"/>
              <a:t>, </a:t>
            </a:r>
            <a:r>
              <a:rPr lang="hr-HR" dirty="0" err="1"/>
              <a:t>sed</a:t>
            </a:r>
            <a:r>
              <a:rPr lang="hr-HR" dirty="0"/>
              <a:t> do </a:t>
            </a:r>
            <a:r>
              <a:rPr lang="hr-HR" dirty="0" err="1"/>
              <a:t>eiusmod</a:t>
            </a:r>
            <a:r>
              <a:rPr lang="hr-HR" dirty="0"/>
              <a:t> </a:t>
            </a:r>
            <a:r>
              <a:rPr lang="hr-HR" dirty="0" err="1"/>
              <a:t>tempor</a:t>
            </a:r>
            <a:r>
              <a:rPr lang="hr-HR" dirty="0"/>
              <a:t> </a:t>
            </a:r>
            <a:r>
              <a:rPr lang="hr-HR" dirty="0" err="1"/>
              <a:t>incididunt</a:t>
            </a:r>
            <a:r>
              <a:rPr lang="hr-HR" dirty="0"/>
              <a:t>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labore</a:t>
            </a:r>
            <a:r>
              <a:rPr lang="hr-HR" dirty="0"/>
              <a:t>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magna</a:t>
            </a:r>
            <a:r>
              <a:rPr lang="hr-HR" dirty="0"/>
              <a:t> </a:t>
            </a:r>
            <a:r>
              <a:rPr lang="hr-HR" dirty="0" err="1"/>
              <a:t>aliqua</a:t>
            </a:r>
            <a:r>
              <a:rPr lang="hr-HR" dirty="0"/>
              <a:t>.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enim</a:t>
            </a:r>
            <a:r>
              <a:rPr lang="hr-HR" dirty="0"/>
              <a:t> ad </a:t>
            </a:r>
            <a:r>
              <a:rPr lang="hr-HR" dirty="0" err="1"/>
              <a:t>minim</a:t>
            </a:r>
            <a:r>
              <a:rPr lang="hr-HR" dirty="0"/>
              <a:t> </a:t>
            </a:r>
            <a:r>
              <a:rPr lang="hr-HR" dirty="0" err="1"/>
              <a:t>veniam</a:t>
            </a:r>
            <a:r>
              <a:rPr lang="hr-HR" dirty="0"/>
              <a:t>, </a:t>
            </a:r>
            <a:r>
              <a:rPr lang="hr-HR" dirty="0" err="1"/>
              <a:t>quis</a:t>
            </a:r>
            <a:r>
              <a:rPr lang="hr-HR" dirty="0"/>
              <a:t> </a:t>
            </a:r>
            <a:r>
              <a:rPr lang="hr-HR" dirty="0" err="1"/>
              <a:t>nostrud</a:t>
            </a:r>
            <a:r>
              <a:rPr lang="hr-HR" dirty="0"/>
              <a:t> </a:t>
            </a:r>
            <a:r>
              <a:rPr lang="hr-HR" dirty="0" err="1"/>
              <a:t>exercitation</a:t>
            </a:r>
            <a:r>
              <a:rPr lang="hr-HR" dirty="0"/>
              <a:t> </a:t>
            </a:r>
            <a:r>
              <a:rPr lang="hr-HR" dirty="0" err="1"/>
              <a:t>ullamco</a:t>
            </a:r>
            <a:r>
              <a:rPr lang="hr-HR" dirty="0"/>
              <a:t> </a:t>
            </a:r>
            <a:r>
              <a:rPr lang="hr-HR" dirty="0" err="1"/>
              <a:t>laboris</a:t>
            </a:r>
            <a:r>
              <a:rPr lang="hr-HR" dirty="0"/>
              <a:t> nisi </a:t>
            </a:r>
            <a:r>
              <a:rPr lang="hr-HR" dirty="0" err="1"/>
              <a:t>ut</a:t>
            </a:r>
            <a:r>
              <a:rPr lang="hr-HR" dirty="0"/>
              <a:t> </a:t>
            </a:r>
            <a:r>
              <a:rPr lang="hr-HR" dirty="0" err="1"/>
              <a:t>aliquip</a:t>
            </a:r>
            <a:r>
              <a:rPr lang="hr-HR" dirty="0"/>
              <a:t> ex </a:t>
            </a:r>
            <a:r>
              <a:rPr lang="hr-HR" dirty="0" err="1"/>
              <a:t>ea</a:t>
            </a:r>
            <a:r>
              <a:rPr lang="hr-HR" dirty="0"/>
              <a:t> </a:t>
            </a:r>
            <a:r>
              <a:rPr lang="hr-HR" dirty="0" err="1"/>
              <a:t>commodo</a:t>
            </a:r>
            <a:r>
              <a:rPr lang="hr-HR" dirty="0"/>
              <a:t> </a:t>
            </a:r>
            <a:r>
              <a:rPr lang="hr-HR" dirty="0" err="1"/>
              <a:t>consequat</a:t>
            </a:r>
            <a:r>
              <a:rPr lang="hr-HR" dirty="0"/>
              <a:t>. </a:t>
            </a:r>
            <a:r>
              <a:rPr lang="hr-HR" dirty="0" err="1"/>
              <a:t>Duis</a:t>
            </a:r>
            <a:r>
              <a:rPr lang="hr-HR" dirty="0"/>
              <a:t> aute </a:t>
            </a:r>
            <a:r>
              <a:rPr lang="hr-HR" dirty="0" err="1"/>
              <a:t>irure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reprehenderit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voluptate</a:t>
            </a:r>
            <a:r>
              <a:rPr lang="hr-HR" dirty="0"/>
              <a:t> velit </a:t>
            </a:r>
            <a:r>
              <a:rPr lang="hr-HR" dirty="0" err="1"/>
              <a:t>esse</a:t>
            </a:r>
            <a:r>
              <a:rPr lang="hr-HR" dirty="0"/>
              <a:t> </a:t>
            </a:r>
            <a:r>
              <a:rPr lang="hr-HR" dirty="0" err="1"/>
              <a:t>cillum</a:t>
            </a:r>
            <a:r>
              <a:rPr lang="hr-HR" dirty="0"/>
              <a:t> </a:t>
            </a:r>
            <a:r>
              <a:rPr lang="hr-HR" dirty="0" err="1"/>
              <a:t>dolore</a:t>
            </a:r>
            <a:r>
              <a:rPr lang="hr-HR" dirty="0"/>
              <a:t> </a:t>
            </a:r>
            <a:r>
              <a:rPr lang="hr-HR" dirty="0" err="1"/>
              <a:t>eu</a:t>
            </a:r>
            <a:r>
              <a:rPr lang="hr-HR" dirty="0"/>
              <a:t> </a:t>
            </a:r>
            <a:r>
              <a:rPr lang="hr-HR" dirty="0" err="1"/>
              <a:t>fugiat</a:t>
            </a:r>
            <a:r>
              <a:rPr lang="hr-HR" dirty="0"/>
              <a:t> </a:t>
            </a:r>
            <a:r>
              <a:rPr lang="hr-HR" dirty="0" err="1"/>
              <a:t>nulla</a:t>
            </a:r>
            <a:r>
              <a:rPr lang="hr-HR" dirty="0"/>
              <a:t> </a:t>
            </a:r>
            <a:r>
              <a:rPr lang="hr-HR" dirty="0" err="1"/>
              <a:t>pariatur</a:t>
            </a:r>
            <a:r>
              <a:rPr lang="hr-HR" dirty="0"/>
              <a:t>.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5347F7C-ECCA-CD7D-0381-1E93F36AD8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4349" y="2129055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210FE50-B10A-1A95-4E5E-C85AD87C5A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0424" y="2132242"/>
            <a:ext cx="4236061" cy="52755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Podravka Sans Medium" pitchFamily="50" charset="0"/>
                <a:ea typeface="Podravka Sans Medium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Podnaslov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8A565-C5D0-3B4E-6C36-1AEC8169D8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30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a - Poslovan taj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EE774-6484-083E-21AD-C3D0D915B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609" y="85727"/>
            <a:ext cx="10765765" cy="63342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565209-789F-B184-A42E-FE2B227A9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B8D7D-982B-4B4B-200A-8AB8A7A3C4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2184" y="193486"/>
            <a:ext cx="1004445" cy="41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31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EE774-6484-083E-21AD-C3D0D915B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7CC3A-DC8E-1F85-D1AD-35E6CAFBA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65209-789F-B184-A42E-FE2B227A92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F0D65A5-EEAE-0137-E648-0BB34B1701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Grafovi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192E85-79ED-4B96-591F-CDF55429CB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9114" y="5688107"/>
            <a:ext cx="8366849" cy="5729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1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EBCEA390-3663-0317-9A78-1F85771BAE4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09114" y="2218765"/>
            <a:ext cx="8366849" cy="3245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4220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Tabl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D669EA-708B-2667-B25C-9961DB66E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333AF-B217-0BE6-120F-FDA7F5902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08DB6-D3C0-5C4E-3CF8-343869951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98F2836-EA94-D552-3020-26DFD22033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1E8AA524-8131-BABE-A735-9A5830749AEB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936377" y="2218764"/>
            <a:ext cx="2870948" cy="3442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7FFE0F5A-CEAF-263A-12DC-20F620F2DA9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00800" y="2749550"/>
            <a:ext cx="5580529" cy="3745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618A307-B0CF-67E4-B1E2-606A135A3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1" y="5869467"/>
            <a:ext cx="4112182" cy="7366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262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ica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CD6CCFB-2928-47B0-45F3-7160B212C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F070A-C186-75C9-F652-144689667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32C8B-9D91-7BAC-188F-7F6993D90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A49CC7-8D32-B072-FFA8-5EFDC1C4D3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9" name="Table Placeholder 11">
            <a:extLst>
              <a:ext uri="{FF2B5EF4-FFF2-40B4-BE49-F238E27FC236}">
                <a16:creationId xmlns:a16="http://schemas.microsoft.com/office/drawing/2014/main" id="{2ADD7091-BD1D-1664-EFDF-A57FC454C3BF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670900" y="2672547"/>
            <a:ext cx="5580529" cy="3177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E75E76F-64EA-A4EE-4736-989334F363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1" y="5963771"/>
            <a:ext cx="5433458" cy="6423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AF1029-92B2-B4C1-1198-203852AFEC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888" y="2671260"/>
            <a:ext cx="4014558" cy="3659187"/>
          </a:xfrm>
          <a:prstGeom prst="rect">
            <a:avLst/>
          </a:prstGeom>
          <a:ln w="9525">
            <a:solidFill>
              <a:schemeClr val="accent3"/>
            </a:solidFill>
          </a:ln>
        </p:spPr>
        <p:txBody>
          <a:bodyPr/>
          <a:lstStyle>
            <a:lvl1pPr marL="180000" indent="-180000">
              <a:lnSpc>
                <a:spcPts val="22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3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28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ijedno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DAF3AC-E1F3-E652-47B2-E8BB26A63D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976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52%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A0BE32-D4A5-9920-F903-5BE9630E16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94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67%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921CBA-16B7-6283-5CFE-F6955F3DD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4853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BC3B835-24A6-73DF-AE9F-35F59276E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595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F3136C7-5E0D-B0FB-0E7D-5DCE86803C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976" y="5423708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8B9F82-3628-C559-CAFC-BDE9EFC2E1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1994" y="5423707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7250061-DFBD-5399-F3CD-31A39E6760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4853" y="5423706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8ECCBC4-3097-DDA0-D6CA-2C8BA01063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93595" y="5423705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2BAEA50-00D2-51C9-AD76-C6049EE2DD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4AB7D-AB0F-9969-95C4-A4325604F2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A6E46D-0FAD-DB2E-ECC5-A7D075BF46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B935D8A-B993-9651-462A-9B3CC8FF57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54A188-7862-AF1D-BC6A-DC341C141D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4350" y="2100832"/>
            <a:ext cx="9092134" cy="73668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287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521359-3D3C-0E41-909B-A299566045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AD04F-C8FC-F421-BE98-6EA808B85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AB11C-F1FD-66F6-7C12-A019F7AB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C01BDA-6258-7D39-2DF7-2452F0C0CD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12538F27-433F-FAE8-0FFC-0C109097BB24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1990725" y="1930400"/>
            <a:ext cx="9580563" cy="479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482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1D6CA40-4729-D4AD-2682-CBD180F3A5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253165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66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Hvala</a:t>
            </a:r>
          </a:p>
          <a:p>
            <a:pPr lvl="0"/>
            <a:r>
              <a:rPr lang="hr-HR" dirty="0"/>
              <a:t>na pažnji!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8844F-5443-2E69-202D-979FAD77D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18137"/>
            <a:ext cx="1640542" cy="3302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29F9C-43B9-3F8A-5EA2-6C8008E809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49" y="5225010"/>
            <a:ext cx="2540813" cy="7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50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ala crven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BFA3E7C-6D68-C197-0295-8FCAD3217E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253165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6600"/>
              </a:lnSpc>
              <a:spcBef>
                <a:spcPts val="0"/>
              </a:spcBef>
              <a:buNone/>
              <a:defRPr sz="6600">
                <a:solidFill>
                  <a:schemeClr val="bg1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Hvala</a:t>
            </a:r>
          </a:p>
          <a:p>
            <a:pPr lvl="0"/>
            <a:r>
              <a:rPr lang="hr-HR" dirty="0"/>
              <a:t>na pažnji!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E1890-5BAC-5B9F-F3C2-49399D3737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818139"/>
            <a:ext cx="1640542" cy="3302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51144-CC4D-8CA8-51E8-D73140A902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49" y="5225010"/>
            <a:ext cx="2540813" cy="79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8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EE774-6484-083E-21AD-C3D0D915B8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7CC3A-DC8E-1F85-D1AD-35E6CAFBA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65209-789F-B184-A42E-FE2B227A92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F0D65A5-EEAE-0137-E648-0BB34B1701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Grafovi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192E85-79ED-4B96-591F-CDF55429CB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9114" y="5688107"/>
            <a:ext cx="8366849" cy="5729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1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EBCEA390-3663-0317-9A78-1F85771BAE4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09114" y="2218765"/>
            <a:ext cx="8366849" cy="32454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810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521359-3D3C-0E41-909B-A299566045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AD04F-C8FC-F421-BE98-6EA808B85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AB11C-F1FD-66F6-7C12-A019F7AB9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6C01BDA-6258-7D39-2DF7-2452F0C0CD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12538F27-433F-FAE8-0FFC-0C109097BB24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1990725" y="1930400"/>
            <a:ext cx="9580563" cy="4791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261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D669EA-708B-2667-B25C-9961DB66E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333AF-B217-0BE6-120F-FDA7F5902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08DB6-D3C0-5C4E-3CF8-343869951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98F2836-EA94-D552-3020-26DFD22033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1E8AA524-8131-BABE-A735-9A5830749AEB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936377" y="2218764"/>
            <a:ext cx="2870948" cy="3442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Graf</a:t>
            </a:r>
            <a:endParaRPr lang="en-GB" dirty="0"/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7FFE0F5A-CEAF-263A-12DC-20F620F2DA9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00800" y="2749550"/>
            <a:ext cx="5580529" cy="3745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618A307-B0CF-67E4-B1E2-606A135A3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1" y="5869467"/>
            <a:ext cx="4112182" cy="7366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888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CD6CCFB-2928-47B0-45F3-7160B212C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F070A-C186-75C9-F652-144689667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32C8B-9D91-7BAC-188F-7F6993D90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A49CC7-8D32-B072-FFA8-5EFDC1C4D3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Pite</a:t>
            </a:r>
            <a:endParaRPr lang="en-GB" dirty="0"/>
          </a:p>
        </p:txBody>
      </p:sp>
      <p:sp>
        <p:nvSpPr>
          <p:cNvPr id="9" name="Table Placeholder 11">
            <a:extLst>
              <a:ext uri="{FF2B5EF4-FFF2-40B4-BE49-F238E27FC236}">
                <a16:creationId xmlns:a16="http://schemas.microsoft.com/office/drawing/2014/main" id="{2ADD7091-BD1D-1664-EFDF-A57FC454C3BF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1670900" y="2672547"/>
            <a:ext cx="5580529" cy="31777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r-HR" dirty="0"/>
              <a:t>Tablica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E75E76F-64EA-A4EE-4736-989334F363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17971" y="5963771"/>
            <a:ext cx="5433458" cy="6423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/>
              <a:t>* </a:t>
            </a:r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AF1029-92B2-B4C1-1198-203852AFEC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888" y="2671260"/>
            <a:ext cx="4014558" cy="3659187"/>
          </a:xfrm>
          <a:prstGeom prst="rect">
            <a:avLst/>
          </a:prstGeom>
          <a:ln w="9525">
            <a:solidFill>
              <a:schemeClr val="accent3"/>
            </a:solidFill>
          </a:ln>
        </p:spPr>
        <p:txBody>
          <a:bodyPr/>
          <a:lstStyle>
            <a:lvl1pPr marL="180000" indent="-180000">
              <a:lnSpc>
                <a:spcPts val="22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hr-HR" dirty="0"/>
          </a:p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699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539C-FB32-704E-B594-AA6B91643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DAF3AC-E1F3-E652-47B2-E8BB26A63D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976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52%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A0BE32-D4A5-9920-F903-5BE9630E16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94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67%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921CBA-16B7-6283-5CFE-F6955F3DD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4853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BC3B835-24A6-73DF-AE9F-35F59276E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595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F3136C7-5E0D-B0FB-0E7D-5DCE86803C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976" y="5423708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8B9F82-3628-C559-CAFC-BDE9EFC2E1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1994" y="5423707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7250061-DFBD-5399-F3CD-31A39E6760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4853" y="5423706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8ECCBC4-3097-DDA0-D6CA-2C8BA01063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93595" y="5423705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2BAEA50-00D2-51C9-AD76-C6049EE2DD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4AB7D-AB0F-9969-95C4-A4325604F2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A6E46D-0FAD-DB2E-ECC5-A7D075BF46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B935D8A-B993-9651-462A-9B3CC8FF57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054A188-7862-AF1D-BC6A-DC341C141D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4350" y="2100832"/>
            <a:ext cx="9092134" cy="73668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720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53D6CB-72B6-3E68-4221-3AED227CAC54}"/>
              </a:ext>
            </a:extLst>
          </p:cNvPr>
          <p:cNvSpPr txBox="1">
            <a:spLocks/>
          </p:cNvSpPr>
          <p:nvPr userDrawn="1"/>
        </p:nvSpPr>
        <p:spPr>
          <a:xfrm>
            <a:off x="11303184" y="6356350"/>
            <a:ext cx="805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21F4204-C73F-CC87-0978-75CC9C9130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9976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52%</a:t>
            </a:r>
            <a:endParaRPr lang="en-GB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D1AC094-AD42-82D7-02BA-C16DB4652A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94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67%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FC563A-5ACF-E890-1A9A-83E87CE6C2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4853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0F55A6-C655-07D1-C938-66C8700479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3595" y="3146612"/>
            <a:ext cx="1404000" cy="18175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04000" rIns="72000" anchor="ctr"/>
          <a:lstStyle>
            <a:lvl1pPr marL="0" indent="0" algn="ctr">
              <a:buNone/>
              <a:defRPr sz="1500">
                <a:latin typeface="Podravka Sans Medium" pitchFamily="50" charset="0"/>
                <a:ea typeface="Podravka Sans Medium" pitchFamily="50" charset="0"/>
              </a:defRPr>
            </a:lvl1pPr>
          </a:lstStyle>
          <a:p>
            <a:pPr lvl="0"/>
            <a:r>
              <a:rPr lang="hr-HR" dirty="0"/>
              <a:t>87%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4081DAE-28AD-9E18-38C8-6E203A4B11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976" y="5423708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3D8F11E-4604-DFED-6681-B8889FD659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1994" y="5423707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75BA802-8432-E3B6-F4D2-830CEEBDA1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14853" y="5423706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A3F09CC-C659-A20C-535A-79368C905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93595" y="5423705"/>
            <a:ext cx="1426005" cy="8224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2C92CBC-3BAC-1E1C-FB5C-E8D88BE893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350" y="527553"/>
            <a:ext cx="9092134" cy="148295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300">
                <a:solidFill>
                  <a:schemeClr val="tx2"/>
                </a:solidFill>
                <a:latin typeface="Podravka Sans Bold" pitchFamily="50" charset="0"/>
                <a:ea typeface="Podravka Sans Bold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Naslov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0B10CD-B3D7-414C-9399-6937A290A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5658"/>
            <a:ext cx="633110" cy="1274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7ED421-13E5-FC52-F826-143A5AA4B0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" y="6417926"/>
            <a:ext cx="607250" cy="190767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8694574-9988-3BC5-1ABC-9005A50E2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536" y="527554"/>
            <a:ext cx="1176194" cy="101595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tx2"/>
                </a:solidFill>
                <a:latin typeface="Podravka Sans Light" pitchFamily="50" charset="0"/>
                <a:ea typeface="Podravka Sans Light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r-HR" dirty="0"/>
              <a:t>Razno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FBB930B-BEBC-CBF0-139D-E45B9D80A2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84350" y="2100832"/>
            <a:ext cx="9092134" cy="73668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accent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pPr lvl="0"/>
            <a:r>
              <a:rPr lang="hr-HR" dirty="0" err="1"/>
              <a:t>Lorem</a:t>
            </a:r>
            <a:r>
              <a:rPr lang="hr-HR" dirty="0"/>
              <a:t> </a:t>
            </a:r>
            <a:r>
              <a:rPr lang="hr-HR" dirty="0" err="1"/>
              <a:t>ipsum</a:t>
            </a:r>
            <a:r>
              <a:rPr lang="hr-HR" dirty="0"/>
              <a:t> </a:t>
            </a:r>
            <a:r>
              <a:rPr lang="hr-HR" dirty="0" err="1"/>
              <a:t>dolor</a:t>
            </a:r>
            <a:r>
              <a:rPr lang="hr-HR" dirty="0"/>
              <a:t> sit </a:t>
            </a:r>
            <a:r>
              <a:rPr lang="hr-HR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3579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7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8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7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28. veljače 2023.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odravka Sans" pitchFamily="50" charset="0"/>
              </a:defRPr>
            </a:lvl1pPr>
          </a:lstStyle>
          <a:p>
            <a:r>
              <a:rPr lang="en-US" dirty="0" err="1"/>
              <a:t>Grupa</a:t>
            </a:r>
            <a:r>
              <a:rPr lang="en-US" dirty="0"/>
              <a:t> </a:t>
            </a:r>
            <a:r>
              <a:rPr lang="en-US" dirty="0" err="1"/>
              <a:t>Podravka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677BA-1025-449B-B53C-442333AC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8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dravka Sans" pitchFamily="50" charset="0"/>
              </a:defRPr>
            </a:lvl1pPr>
          </a:lstStyle>
          <a:p>
            <a:r>
              <a:rPr lang="sr-Latn-RS" dirty="0"/>
              <a:t>28. veljače 2023.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 dirty="0" err="1">
                <a:latin typeface="Podravka Sans" pitchFamily="50" charset="0"/>
              </a:rPr>
              <a:t>Grupa</a:t>
            </a:r>
            <a:r>
              <a:rPr lang="en-US" dirty="0">
                <a:latin typeface="Podravka Sans" pitchFamily="50" charset="0"/>
              </a:rPr>
              <a:t> </a:t>
            </a:r>
            <a:r>
              <a:rPr lang="en-US" dirty="0" err="1">
                <a:latin typeface="Podravka Sans" pitchFamily="50" charset="0"/>
              </a:rPr>
              <a:t>Podravka</a:t>
            </a:r>
            <a:endParaRPr lang="en-US" dirty="0">
              <a:latin typeface="Podravka Sans" pitchFamily="5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dravka Sans" pitchFamily="50" charset="0"/>
              </a:defRPr>
            </a:lvl1pPr>
          </a:lstStyle>
          <a:p>
            <a:fld id="{7FE677BA-1025-449B-B53C-442333ACA2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8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dravka Sans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6369" y="6606443"/>
            <a:ext cx="6720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4562C-56A6-3A32-F4BD-822275C886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3" y="658224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5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dravka Sans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386369" y="6606443"/>
            <a:ext cx="672075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defRPr>
            </a:lvl1pPr>
          </a:lstStyle>
          <a:p>
            <a:fld id="{03C49B60-8C98-4D63-B047-F5300F692749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B9058-580A-FD03-AA2C-95D9B94D7D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1" y="6582248"/>
            <a:ext cx="607250" cy="19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dravka Sans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dravka Sans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F90FD-B960-1A83-4382-7EB972EA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184" y="6356350"/>
            <a:ext cx="805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Podravka Sans" pitchFamily="50" charset="0"/>
                <a:ea typeface="Podravka Sans" pitchFamily="50" charset="0"/>
              </a:defRPr>
            </a:lvl1pPr>
          </a:lstStyle>
          <a:p>
            <a:fld id="{C1ACC643-CE96-46C3-B134-2C5E7D87112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66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r@podravka.hr" TargetMode="External"/><Relationship Id="rId2" Type="http://schemas.openxmlformats.org/officeDocument/2006/relationships/hyperlink" Target="http://www.podravka.hr/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0D884-212B-6C34-20A8-0EEF3A8534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9150" y="2067706"/>
            <a:ext cx="9266828" cy="1886755"/>
          </a:xfrm>
        </p:spPr>
        <p:txBody>
          <a:bodyPr/>
          <a:lstStyle/>
          <a:p>
            <a:r>
              <a:rPr lang="hr-HR" dirty="0">
                <a:latin typeface="Podravka Sans Bold" pitchFamily="50" charset="0"/>
                <a:ea typeface="Podravka Sans Bold" pitchFamily="50" charset="0"/>
              </a:rPr>
              <a:t>Rezultati poslovanja </a:t>
            </a:r>
          </a:p>
          <a:p>
            <a:r>
              <a:rPr lang="hr-HR" dirty="0">
                <a:latin typeface="Podravka Sans Bold" pitchFamily="50" charset="0"/>
                <a:ea typeface="Podravka Sans Bold" pitchFamily="50" charset="0"/>
              </a:rPr>
              <a:t>Grupe Podravka</a:t>
            </a:r>
          </a:p>
          <a:p>
            <a:r>
              <a:rPr lang="hr-HR" dirty="0">
                <a:latin typeface="Podravka Sans Bold" pitchFamily="50" charset="0"/>
                <a:ea typeface="Podravka Sans Bold" pitchFamily="50" charset="0"/>
              </a:rPr>
              <a:t>za razdoblje 1. - 3. 2024.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B65BD-4852-49BE-2A11-45E3C0802A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89149" y="5874106"/>
            <a:ext cx="6218745" cy="349377"/>
          </a:xfrm>
        </p:spPr>
        <p:txBody>
          <a:bodyPr/>
          <a:lstStyle/>
          <a:p>
            <a:r>
              <a:rPr lang="hr-HR" dirty="0"/>
              <a:t>30.4.2024.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10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55932"/>
              </p:ext>
            </p:extLst>
          </p:nvPr>
        </p:nvGraphicFramePr>
        <p:xfrm>
          <a:off x="359999" y="648000"/>
          <a:ext cx="11520001" cy="2808000"/>
        </p:xfrm>
        <a:graphic>
          <a:graphicData uri="http://schemas.openxmlformats.org/drawingml/2006/table">
            <a:tbl>
              <a:tblPr/>
              <a:tblGrid>
                <a:gridCol w="2926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5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Kretanje radnog kapitala u bilanci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72000" marR="0" marT="0" marB="0" anchor="ctr">
                    <a:lnL>
                      <a:noFill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31</a:t>
                      </a:r>
                      <a:r>
                        <a:rPr lang="hr-HR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. ožujka 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hr-HR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24.</a:t>
                      </a:r>
                      <a:r>
                        <a:rPr lang="en-GB" sz="12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/ </a:t>
                      </a:r>
                      <a:endParaRPr lang="hr-HR" sz="1200" b="1" i="0" u="none" strike="noStrike" baseline="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  <a:p>
                      <a:pPr algn="ctr" fontAlgn="ctr"/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hr-HR" sz="1200" b="1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1. ožujka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 20</a:t>
                      </a:r>
                      <a:r>
                        <a:rPr lang="hr-HR" sz="1200" b="1" baseline="0" dirty="0">
                          <a:solidFill>
                            <a:schemeClr val="bg1"/>
                          </a:solidFill>
                          <a:latin typeface="Podravka Sans" pitchFamily="50" charset="0"/>
                          <a:cs typeface="Arial" panose="020B0604020202020204" pitchFamily="34" charset="0"/>
                        </a:rPr>
                        <a:t>23.</a:t>
                      </a:r>
                      <a:endParaRPr lang="en-GB" sz="1200" b="1" i="0" u="none" strike="noStrike" baseline="300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Utjecaj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Zalihe</a:t>
                      </a:r>
                    </a:p>
                  </a:txBody>
                  <a:tcPr marL="108000" marR="0" marT="0" marB="0" anchor="ctr">
                    <a:lnL>
                      <a:noFill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               </a:t>
                      </a:r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(6,3%)</a:t>
                      </a:r>
                      <a:endParaRPr lang="en-GB" sz="110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Arial" panose="020B0604020202020204" pitchFamily="34" charset="0"/>
                        </a:rPr>
                        <a:t>niže za 6,3% te se održavaju na optimalnoj razini sukladno potrebama poslovanja,</a:t>
                      </a:r>
                    </a:p>
                  </a:txBody>
                  <a:tcPr marL="10800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Potraživanja od kupaca i ostala  potraživanja</a:t>
                      </a:r>
                    </a:p>
                  </a:txBody>
                  <a:tcPr marL="108000" marR="0" marT="0" marB="0" anchor="ctr">
                    <a:lnL>
                      <a:noFill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            </a:t>
                      </a:r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 </a:t>
                      </a:r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10,6%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Arial" panose="020B0604020202020204" pitchFamily="34" charset="0"/>
                        </a:rPr>
                        <a:t>viša </a:t>
                      </a:r>
                      <a:r>
                        <a:rPr lang="hr-HR" sz="11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Arial" panose="020B0604020202020204" pitchFamily="34" charset="0"/>
                        </a:rPr>
                        <a:t>za 10,6%, 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Arial" panose="020B0604020202020204" pitchFamily="34" charset="0"/>
                        </a:rPr>
                        <a:t>uslijed rasta prihoda od prodaje i promjene komercijalnog modela u segmentu Farmaceutike na tržištu Hrvatske,</a:t>
                      </a:r>
                      <a:endParaRPr 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Obveze prema dobavljačima i ostale obveze</a:t>
                      </a:r>
                    </a:p>
                  </a:txBody>
                  <a:tcPr marL="108000" marR="0" marT="0" marB="0" anchor="ctr">
                    <a:lnL>
                      <a:noFill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             </a:t>
                      </a:r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15,4%</a:t>
                      </a:r>
                      <a:endParaRPr lang="en-GB" sz="110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Arial" panose="020B0604020202020204" pitchFamily="34" charset="0"/>
                        </a:rPr>
                        <a:t>više za 15,4% kao rezultat viših obveza vezanih uz realizaciju kapitalnih investicija i redovnog razvoja poslovanja.</a:t>
                      </a:r>
                      <a:endParaRPr 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59999" y="5932809"/>
            <a:ext cx="5693438" cy="227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71450" indent="-17145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rPr>
              <a:t>Za 2024. očekuju se </a:t>
            </a:r>
            <a:r>
              <a:rPr lang="pl-PL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rPr>
              <a:t>kapitalni izdaci </a:t>
            </a: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na razini od gotovo </a:t>
            </a: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90,5</a:t>
            </a: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</a:t>
            </a:r>
            <a:r>
              <a:rPr lang="hr-HR" sz="11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mil</a:t>
            </a: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. eura.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60000" y="180000"/>
            <a:ext cx="1149664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Ključne značajke novčanog toka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EB37-014E-41EF-A2E6-8C1EF83F4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C49B60-8C98-4D63-B047-F5300F692749}" type="slidenum">
              <a:rPr lang="hr-HR" smtClean="0">
                <a:solidFill>
                  <a:srgbClr val="595959"/>
                </a:solidFill>
              </a:rPr>
              <a:pPr/>
              <a:t>10</a:t>
            </a:fld>
            <a:endParaRPr lang="hr-HR" dirty="0">
              <a:solidFill>
                <a:srgbClr val="595959"/>
              </a:solidFill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E628C157-C98E-A4D0-6748-A2ED3B337CC5}"/>
              </a:ext>
            </a:extLst>
          </p:cNvPr>
          <p:cNvSpPr/>
          <p:nvPr/>
        </p:nvSpPr>
        <p:spPr>
          <a:xfrm rot="10800000">
            <a:off x="3895578" y="1544989"/>
            <a:ext cx="139959" cy="205274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1CE8A56-1662-15F0-2E1B-853143CB9946}"/>
              </a:ext>
            </a:extLst>
          </p:cNvPr>
          <p:cNvSpPr/>
          <p:nvPr/>
        </p:nvSpPr>
        <p:spPr>
          <a:xfrm>
            <a:off x="3895577" y="2295220"/>
            <a:ext cx="139959" cy="20527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63E3C1-2AAA-5A6F-B826-DA1E48404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453036"/>
              </p:ext>
            </p:extLst>
          </p:nvPr>
        </p:nvGraphicFramePr>
        <p:xfrm>
          <a:off x="360000" y="3852000"/>
          <a:ext cx="5693438" cy="1710000"/>
        </p:xfrm>
        <a:graphic>
          <a:graphicData uri="http://schemas.openxmlformats.org/drawingml/2006/table">
            <a:tbl>
              <a:tblPr/>
              <a:tblGrid>
                <a:gridCol w="287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4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r-HR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EUR</a:t>
                      </a:r>
                      <a:r>
                        <a:rPr lang="hr-HR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1.-3. 2023.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1.-3. 2024.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Δ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Neto novac od poslovnih aktivnosti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30,9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26,2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(15,3%)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Neto novac od ulagačkih aktivnosti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(11,5)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(10,8)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6,5%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Neto novac od financijskih aktivnosti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0,1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(3,9)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n/p</a:t>
                      </a:r>
                      <a:endParaRPr lang="en-US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lvl="0" algn="l" fontAlgn="ctr"/>
                      <a:r>
                        <a:rPr lang="hr-HR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Neto promjena novca i novčanih </a:t>
                      </a:r>
                      <a:r>
                        <a:rPr lang="hr-H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hr-HR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ekvivalenata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19,5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11,5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(41,1%)</a:t>
                      </a:r>
                    </a:p>
                  </a:txBody>
                  <a:tcPr marL="68400" marR="684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Arrow: Up 5">
            <a:extLst>
              <a:ext uri="{FF2B5EF4-FFF2-40B4-BE49-F238E27FC236}">
                <a16:creationId xmlns:a16="http://schemas.microsoft.com/office/drawing/2014/main" id="{55780C07-0ECC-33A0-5F3E-E3895AABBF81}"/>
              </a:ext>
            </a:extLst>
          </p:cNvPr>
          <p:cNvSpPr/>
          <p:nvPr/>
        </p:nvSpPr>
        <p:spPr>
          <a:xfrm>
            <a:off x="3895576" y="2993980"/>
            <a:ext cx="139959" cy="205274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E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885878"/>
              </p:ext>
            </p:extLst>
          </p:nvPr>
        </p:nvGraphicFramePr>
        <p:xfrm>
          <a:off x="6283354" y="3852000"/>
          <a:ext cx="5596646" cy="2445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366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BB4DF-2A18-E26D-77E0-33ABAA75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344" y="6597352"/>
            <a:ext cx="400735" cy="365125"/>
          </a:xfrm>
        </p:spPr>
        <p:txBody>
          <a:bodyPr/>
          <a:lstStyle/>
          <a:p>
            <a:fld id="{0E7DDE43-3D36-4BD8-98DC-977E4410F8A8}" type="slidenum">
              <a:rPr lang="en-US" smtClean="0">
                <a:solidFill>
                  <a:srgbClr val="595959"/>
                </a:solidFill>
              </a:rPr>
              <a:t>11</a:t>
            </a:fld>
            <a:endParaRPr lang="en-US" dirty="0">
              <a:solidFill>
                <a:srgbClr val="595959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C5A49A-1977-6E09-6B93-5BAAAFE890AD}"/>
              </a:ext>
            </a:extLst>
          </p:cNvPr>
          <p:cNvCxnSpPr/>
          <p:nvPr/>
        </p:nvCxnSpPr>
        <p:spPr>
          <a:xfrm flipV="1">
            <a:off x="335360" y="3571292"/>
            <a:ext cx="11520000" cy="17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4E9C67B-ED9D-C19D-AB45-2E0EB1E7E515}"/>
              </a:ext>
            </a:extLst>
          </p:cNvPr>
          <p:cNvSpPr txBox="1"/>
          <p:nvPr/>
        </p:nvSpPr>
        <p:spPr>
          <a:xfrm>
            <a:off x="360000" y="720000"/>
            <a:ext cx="11471680" cy="306467"/>
          </a:xfrm>
          <a:prstGeom prst="roundRect">
            <a:avLst/>
          </a:prstGeom>
          <a:solidFill>
            <a:srgbClr val="DB383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Kretanje cijene dionice PODR u 1. - 3. 2024.</a:t>
            </a:r>
            <a:endParaRPr kumimoji="0" lang="en-GB" sz="1200" b="1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D66413-0E7C-9A82-CE52-E8E37D5A7442}"/>
              </a:ext>
            </a:extLst>
          </p:cNvPr>
          <p:cNvSpPr/>
          <p:nvPr/>
        </p:nvSpPr>
        <p:spPr>
          <a:xfrm>
            <a:off x="360000" y="180000"/>
            <a:ext cx="9170820" cy="356124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hr-HR" sz="1700" b="1" dirty="0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Kretanje cijene dionice Podravke u 1. – 3. </a:t>
            </a:r>
            <a:r>
              <a:rPr lang="en-GB" sz="1700" b="1" dirty="0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20</a:t>
            </a:r>
            <a:r>
              <a:rPr lang="hr-HR" sz="1700" b="1" dirty="0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24.</a:t>
            </a:r>
            <a:r>
              <a:rPr lang="en-GB" sz="1700" b="1" dirty="0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 </a:t>
            </a:r>
            <a:endParaRPr lang="hr-HR" sz="1700" b="1" dirty="0">
              <a:solidFill>
                <a:srgbClr val="DB3832"/>
              </a:solidFill>
              <a:latin typeface="Podravka Sans Bold" pitchFamily="50" charset="0"/>
              <a:ea typeface="Podravka Sans Bold" pitchFamily="50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E68159-2725-21F2-BB4D-E0AD7D0BF37F}"/>
              </a:ext>
            </a:extLst>
          </p:cNvPr>
          <p:cNvSpPr txBox="1"/>
          <p:nvPr/>
        </p:nvSpPr>
        <p:spPr>
          <a:xfrm>
            <a:off x="360000" y="6440747"/>
            <a:ext cx="11541999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just">
              <a:spcAft>
                <a:spcPts val="400"/>
              </a:spcAft>
              <a:defRPr/>
            </a:pPr>
            <a:r>
              <a:rPr lang="hr-HR" sz="900" b="0" i="0" u="none" strike="noStrike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dravka Sans" pitchFamily="50" charset="0"/>
              </a:rPr>
              <a:t>1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Na bazi rezultata za 2023. godinu.; </a:t>
            </a:r>
            <a:r>
              <a:rPr lang="hr-HR" sz="9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rPr>
              <a:t>2</a:t>
            </a:r>
            <a:r>
              <a:rPr lang="hr-H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rPr>
              <a:t>Dividendni prinos je izračunat prema zadnjoj tržišnoj cijeni dionice na kraju 2023. godine i prijedlogu Uprave i Nadzornog odbora o upotrebi dobiti i isplate dividende. </a:t>
            </a:r>
            <a:endParaRPr kumimoji="0" lang="hr-HR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ABA75-5C1A-B7D4-0035-F094BF78241D}"/>
              </a:ext>
            </a:extLst>
          </p:cNvPr>
          <p:cNvSpPr txBox="1"/>
          <p:nvPr/>
        </p:nvSpPr>
        <p:spPr>
          <a:xfrm>
            <a:off x="324140" y="3707999"/>
            <a:ext cx="5580000" cy="306467"/>
          </a:xfrm>
          <a:prstGeom prst="roundRect">
            <a:avLst/>
          </a:prstGeom>
          <a:solidFill>
            <a:srgbClr val="DB383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Ostvarenje</a:t>
            </a:r>
            <a:r>
              <a:rPr kumimoji="0" lang="hr-HR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na hrvatskom tržištu kapitala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A2DB67-4000-F7E9-E48B-F494720EEE94}"/>
              </a:ext>
            </a:extLst>
          </p:cNvPr>
          <p:cNvSpPr/>
          <p:nvPr/>
        </p:nvSpPr>
        <p:spPr>
          <a:xfrm>
            <a:off x="7160616" y="5511799"/>
            <a:ext cx="1452562" cy="596141"/>
          </a:xfrm>
          <a:prstGeom prst="roundRect">
            <a:avLst/>
          </a:prstGeom>
          <a:solidFill>
            <a:srgbClr val="DB3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Podravka Sans" pitchFamily="50" charset="0"/>
              </a:rPr>
              <a:t>160,00 EUR</a:t>
            </a:r>
            <a:endParaRPr lang="hr-HR" dirty="0">
              <a:solidFill>
                <a:srgbClr val="FFC000"/>
              </a:solidFill>
              <a:latin typeface="Podravka Sans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B5497-1E3F-48AE-FD55-D4E3A1512AF7}"/>
              </a:ext>
            </a:extLst>
          </p:cNvPr>
          <p:cNvSpPr txBox="1"/>
          <p:nvPr/>
        </p:nvSpPr>
        <p:spPr>
          <a:xfrm>
            <a:off x="9555061" y="3702049"/>
            <a:ext cx="1999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rPr>
              <a:t>Prijedlog dividende po dionici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0EF8B5-42E6-260F-5602-BA64C5B8200C}"/>
              </a:ext>
            </a:extLst>
          </p:cNvPr>
          <p:cNvSpPr/>
          <p:nvPr/>
        </p:nvSpPr>
        <p:spPr>
          <a:xfrm>
            <a:off x="9901523" y="4216635"/>
            <a:ext cx="1452562" cy="596141"/>
          </a:xfrm>
          <a:prstGeom prst="roundRect">
            <a:avLst/>
          </a:prstGeom>
          <a:solidFill>
            <a:srgbClr val="DB3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Podravka Sans" pitchFamily="50" charset="0"/>
              </a:rPr>
              <a:t>3,20 EUR</a:t>
            </a:r>
            <a:endParaRPr lang="hr-HR" dirty="0">
              <a:solidFill>
                <a:srgbClr val="FFC000"/>
              </a:solidFill>
              <a:latin typeface="Podravka Sans" pitchFamily="5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430B81-CF32-6DB2-B7FA-24F42858B271}"/>
              </a:ext>
            </a:extLst>
          </p:cNvPr>
          <p:cNvSpPr/>
          <p:nvPr/>
        </p:nvSpPr>
        <p:spPr>
          <a:xfrm>
            <a:off x="9926240" y="5511799"/>
            <a:ext cx="1452562" cy="596141"/>
          </a:xfrm>
          <a:prstGeom prst="roundRect">
            <a:avLst/>
          </a:prstGeom>
          <a:solidFill>
            <a:srgbClr val="DB3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Podravka Sans" pitchFamily="50" charset="0"/>
              </a:rPr>
              <a:t>2,0%</a:t>
            </a:r>
            <a:endParaRPr lang="hr-HR" dirty="0">
              <a:solidFill>
                <a:srgbClr val="FFC000"/>
              </a:solidFill>
              <a:latin typeface="Podravka Sans" pitchFamily="50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8F5E4A-4BC2-CA32-08BD-7741DB64D2DE}"/>
              </a:ext>
            </a:extLst>
          </p:cNvPr>
          <p:cNvSpPr/>
          <p:nvPr/>
        </p:nvSpPr>
        <p:spPr>
          <a:xfrm>
            <a:off x="7160616" y="4208144"/>
            <a:ext cx="1452562" cy="596141"/>
          </a:xfrm>
          <a:prstGeom prst="roundRect">
            <a:avLst/>
          </a:prstGeom>
          <a:solidFill>
            <a:srgbClr val="DB3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Podravka Sans" pitchFamily="50" charset="0"/>
              </a:rPr>
              <a:t>163,00 EUR</a:t>
            </a:r>
            <a:endParaRPr lang="hr-HR" dirty="0">
              <a:solidFill>
                <a:srgbClr val="FFC000"/>
              </a:solidFill>
              <a:latin typeface="Podravka Sans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58F0CF-F6CD-8A19-7A4B-7B021D1F0027}"/>
              </a:ext>
            </a:extLst>
          </p:cNvPr>
          <p:cNvSpPr txBox="1"/>
          <p:nvPr/>
        </p:nvSpPr>
        <p:spPr>
          <a:xfrm>
            <a:off x="7105847" y="3669153"/>
            <a:ext cx="1562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rPr>
              <a:t>Zadnja cijena na 31.12.2023.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87EE20-FFF4-9BFA-B1FC-65F2B8E1503F}"/>
              </a:ext>
            </a:extLst>
          </p:cNvPr>
          <p:cNvSpPr txBox="1"/>
          <p:nvPr/>
        </p:nvSpPr>
        <p:spPr>
          <a:xfrm>
            <a:off x="7105847" y="4972808"/>
            <a:ext cx="1562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rPr>
              <a:t>Zadnja cijena na 31.03.2024.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FBEC6A-C10A-0A18-3A02-EF32A20DC8A6}"/>
              </a:ext>
            </a:extLst>
          </p:cNvPr>
          <p:cNvSpPr txBox="1"/>
          <p:nvPr/>
        </p:nvSpPr>
        <p:spPr>
          <a:xfrm>
            <a:off x="9901523" y="5008972"/>
            <a:ext cx="1562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rPr>
              <a:t>Dividendni</a:t>
            </a:r>
            <a:r>
              <a:rPr lang="hr-H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rPr>
              <a:t> prinos</a:t>
            </a:r>
            <a:r>
              <a:rPr lang="hr-HR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</a:rPr>
              <a:t>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4EF9B8-8567-796B-AE69-A5C798F27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154747"/>
              </p:ext>
            </p:extLst>
          </p:nvPr>
        </p:nvGraphicFramePr>
        <p:xfrm>
          <a:off x="310920" y="4122000"/>
          <a:ext cx="5616120" cy="2219474"/>
        </p:xfrm>
        <a:graphic>
          <a:graphicData uri="http://schemas.openxmlformats.org/drawingml/2006/table">
            <a:tbl>
              <a:tblPr/>
              <a:tblGrid>
                <a:gridCol w="23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0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05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(EUR; </a:t>
                      </a:r>
                      <a:r>
                        <a:rPr lang="hr-HR" sz="105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jedinice</a:t>
                      </a:r>
                      <a:r>
                        <a:rPr lang="en-US" sz="105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05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1.-3. 2023.</a:t>
                      </a:r>
                      <a:endParaRPr lang="en-GB" sz="1050" b="1" i="0" u="none" strike="noStrike" baseline="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05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1.-3. 2024.</a:t>
                      </a:r>
                      <a:endParaRPr lang="en-GB" sz="1050" b="1" i="0" u="none" strike="noStrike" baseline="300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05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% promjene</a:t>
                      </a:r>
                      <a:endParaRPr lang="en-GB" sz="105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05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05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Prosječna dnevna cijena</a:t>
                      </a:r>
                      <a:endParaRPr lang="en-US" sz="105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92,8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163,6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76,2%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05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05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Prosječan dnevni broj transakcija</a:t>
                      </a:r>
                      <a:endParaRPr lang="en-US" sz="105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10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12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21,3%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05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05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Prosječan dnevni volumen</a:t>
                      </a:r>
                      <a:endParaRPr lang="en-US" sz="105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729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770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5,6%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05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05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Prosječan dnevni promet</a:t>
                      </a:r>
                      <a:endParaRPr lang="en-US" sz="105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66.628,0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125.954,0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89,0%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n-US" sz="105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05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Izvještajna</a:t>
                      </a:r>
                      <a:r>
                        <a:rPr lang="hr-HR" sz="105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dobit po dionici</a:t>
                      </a:r>
                      <a:endParaRPr lang="en-US" sz="1050" b="0" i="0" u="none" strike="noStrike" baseline="300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r-HR" sz="105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9,5</a:t>
                      </a:r>
                      <a:r>
                        <a:rPr lang="hr-HR" sz="1050" b="0" i="0" u="none" strike="noStrike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1</a:t>
                      </a:r>
                      <a:endParaRPr lang="hr-HR" sz="105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hr-HR" sz="105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05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,5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hr-HR" sz="105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11,4</a:t>
                      </a:r>
                      <a:r>
                        <a:rPr lang="en-US" sz="105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050" b="0" i="0" u="none" strike="noStrike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Normalizirana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050" b="0" i="0" u="none" strike="noStrike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dobit po dionici</a:t>
                      </a:r>
                      <a:endParaRPr lang="en-US" sz="1050" b="0" i="0" u="none" strike="noStrike" baseline="300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44145"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05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6,7</a:t>
                      </a:r>
                      <a:r>
                        <a:rPr lang="hr-HR" sz="1050" b="0" i="0" u="none" strike="noStrike" baseline="300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1</a:t>
                      </a:r>
                      <a:endParaRPr lang="en-US" sz="105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hr-HR" sz="105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7,8</a:t>
                      </a:r>
                      <a:endParaRPr lang="en-US" sz="105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hr-HR" sz="105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15,9</a:t>
                      </a:r>
                      <a:r>
                        <a:rPr lang="en-US" sz="105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ABBD9BE-A069-4B95-ABB5-A95CDD3A2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7951259"/>
              </p:ext>
            </p:extLst>
          </p:nvPr>
        </p:nvGraphicFramePr>
        <p:xfrm>
          <a:off x="-261994" y="1087144"/>
          <a:ext cx="12453994" cy="2329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2431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BB4DF-2A18-E26D-77E0-33ABAA75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4848" y="6597352"/>
            <a:ext cx="400735" cy="365125"/>
          </a:xfrm>
        </p:spPr>
        <p:txBody>
          <a:bodyPr/>
          <a:lstStyle/>
          <a:p>
            <a:fld id="{0E7DDE43-3D36-4BD8-98DC-977E4410F8A8}" type="slidenum">
              <a:rPr lang="en-US" smtClean="0">
                <a:solidFill>
                  <a:srgbClr val="595959"/>
                </a:solidFill>
              </a:rPr>
              <a:t>12</a:t>
            </a:fld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D66413-0E7C-9A82-CE52-E8E37D5A7442}"/>
              </a:ext>
            </a:extLst>
          </p:cNvPr>
          <p:cNvSpPr/>
          <p:nvPr/>
        </p:nvSpPr>
        <p:spPr>
          <a:xfrm>
            <a:off x="360000" y="180000"/>
            <a:ext cx="9170820" cy="356124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hr-HR" sz="1700" b="1" dirty="0">
                <a:solidFill>
                  <a:srgbClr val="DB3832"/>
                </a:solidFill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Kontakt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4F010B-4749-A075-C272-268621EA1D70}"/>
              </a:ext>
            </a:extLst>
          </p:cNvPr>
          <p:cNvSpPr txBox="1"/>
          <p:nvPr/>
        </p:nvSpPr>
        <p:spPr>
          <a:xfrm>
            <a:off x="324000" y="899999"/>
            <a:ext cx="5957530" cy="2118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Podravka d.d.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Ante Starčevića 32, 48 000 Koprivnica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www.podravka.hr</a:t>
            </a: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Odnosi s investitorima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ir@podravka.hr</a:t>
            </a: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57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0D884-212B-6C34-20A8-0EEF3A8534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9150" y="2067706"/>
            <a:ext cx="9266828" cy="1886755"/>
          </a:xfrm>
        </p:spPr>
        <p:txBody>
          <a:bodyPr anchor="t"/>
          <a:lstStyle/>
          <a:p>
            <a:r>
              <a:rPr lang="hr-HR" dirty="0">
                <a:latin typeface="Podravka Sans Bold" pitchFamily="50" charset="0"/>
                <a:ea typeface="Podravka Sans Bold" pitchFamily="50" charset="0"/>
              </a:rPr>
              <a:t>Rezultati poslovanja </a:t>
            </a:r>
          </a:p>
          <a:p>
            <a:r>
              <a:rPr lang="hr-HR" dirty="0">
                <a:latin typeface="Podravka Sans Bold" pitchFamily="50" charset="0"/>
                <a:ea typeface="Podravka Sans Bold" pitchFamily="50" charset="0"/>
              </a:rPr>
              <a:t>Grupe Podravka</a:t>
            </a:r>
          </a:p>
          <a:p>
            <a:r>
              <a:rPr lang="hr-HR" dirty="0">
                <a:latin typeface="Podravka Sans Bold" pitchFamily="50" charset="0"/>
                <a:ea typeface="Podravka Sans Bold" pitchFamily="50" charset="0"/>
              </a:rPr>
              <a:t>za razdoblje 1. - 3. 2024.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B65BD-4852-49BE-2A11-45E3C0802A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89149" y="5874106"/>
            <a:ext cx="6218745" cy="349377"/>
          </a:xfrm>
        </p:spPr>
        <p:txBody>
          <a:bodyPr/>
          <a:lstStyle/>
          <a:p>
            <a:r>
              <a:rPr lang="hr-HR" dirty="0"/>
              <a:t>30.4.2024.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03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0000" y="180000"/>
            <a:ext cx="1153204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700" b="1" i="0" u="none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rPr>
              <a:t>Rast prihoda od prodaje oba segmenta poslovanja </a:t>
            </a:r>
            <a:endParaRPr kumimoji="0" lang="en-GB" sz="1700" b="1" i="0" u="none" strike="noStrike" kern="1200" cap="none" spc="0" normalizeH="0" baseline="0" noProof="0" dirty="0">
              <a:ln>
                <a:noFill/>
              </a:ln>
              <a:solidFill>
                <a:srgbClr val="DB3832"/>
              </a:solidFill>
              <a:effectLst/>
              <a:uLnTx/>
              <a:uFillTx/>
              <a:latin typeface="Podravka Sans Bold" pitchFamily="50" charset="0"/>
              <a:ea typeface="Podravka Sans Bold" pitchFamily="50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2000" y="4161115"/>
            <a:ext cx="3780000" cy="175131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Prehrana ostvarenje u 1. - 3. 2024.</a:t>
            </a:r>
            <a:r>
              <a:rPr kumimoji="0" lang="hr-HR" sz="1200" b="1" i="0" strike="noStrike" kern="1200" cap="none" spc="0" normalizeH="0" baseline="3000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</a:t>
            </a:r>
            <a:r>
              <a:rPr kumimoji="0" lang="hr-HR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Vlastiti brandovi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</a:t>
            </a:r>
            <a:r>
              <a:rPr lang="hr-HR" sz="110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8,8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 viši prihodi, rast prihoda od prodaje većine poslovnih programa,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  <a:p>
            <a:pPr marL="171450" marR="0" lvl="1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Ostala prodaja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</a:t>
            </a:r>
            <a:r>
              <a:rPr lang="hr-HR" sz="110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48,9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 viši prihodi, kao rezultat razvoja distribucije na tržištu SAD-a</a:t>
            </a:r>
            <a:r>
              <a:rPr lang="hr-HR" sz="110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,</a:t>
            </a:r>
            <a:endParaRPr kumimoji="0" lang="hr-HR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  <a:p>
            <a:pPr marL="171450" marR="0" lvl="1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Ukupno Prehrana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11,3% viši prihodi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86686" y="4161115"/>
            <a:ext cx="3780000" cy="157248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Farmaceutika ostvarenje u 1. - 3. 2024.</a:t>
            </a:r>
            <a:r>
              <a:rPr kumimoji="0" lang="hr-HR" sz="1200" b="1" i="0" strike="noStrike" kern="1200" cap="none" spc="0" normalizeH="0" baseline="3000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</a:t>
            </a:r>
            <a:r>
              <a:rPr kumimoji="0" lang="hr-HR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: </a:t>
            </a:r>
          </a:p>
          <a:p>
            <a:pPr marL="171450" marR="0" lvl="1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Vlastiti brandovi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0,9% viši prihodi,</a:t>
            </a:r>
          </a:p>
          <a:p>
            <a:pPr marL="171450" marR="0" lvl="1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Ostala prodaja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</a:t>
            </a:r>
            <a:r>
              <a:rPr lang="hr-HR" sz="110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9,9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 viši prihodi, uslijed rasta prodaje trgovačke robe na tržištu Bosne i Hercegovine,</a:t>
            </a:r>
          </a:p>
          <a:p>
            <a:pPr marL="171450" marR="0" lvl="1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Ukupno Farmaceutika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2,5% viši prihodi.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5314" y="4161115"/>
            <a:ext cx="3312000" cy="1315168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Grupa Podravka ostvarenje u </a:t>
            </a:r>
            <a:r>
              <a:rPr lang="hr-HR" sz="1200" b="1" dirty="0">
                <a:solidFill>
                  <a:srgbClr val="DB3832"/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1. - 3. 2024</a:t>
            </a:r>
            <a:r>
              <a:rPr kumimoji="0" lang="hr-HR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.</a:t>
            </a:r>
            <a:r>
              <a:rPr kumimoji="0" lang="en-GB" sz="1200" b="1" i="0" strike="noStrike" kern="1200" cap="none" spc="0" normalizeH="0" baseline="3000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</a:t>
            </a:r>
            <a:r>
              <a:rPr kumimoji="0" lang="en-GB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:</a:t>
            </a:r>
          </a:p>
          <a:p>
            <a:pPr marL="171450" marR="0" lvl="1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Vlastiti brandovi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</a:t>
            </a:r>
            <a:r>
              <a:rPr lang="hr-HR" sz="1100" noProof="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7,0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viši prihodi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,</a:t>
            </a:r>
          </a:p>
          <a:p>
            <a:pPr marL="171450" marR="0" lvl="1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Ostala prodaja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</a:t>
            </a:r>
            <a:r>
              <a:rPr kumimoji="0" lang="hr-HR" sz="11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30,0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viši prihodi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,</a:t>
            </a:r>
          </a:p>
          <a:p>
            <a:pPr marL="171450" marR="0" lvl="1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Ukupno Grupa Podravka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</a:t>
            </a:r>
            <a:r>
              <a:rPr lang="hr-HR" sz="110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9,1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viši prihodi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0000" y="6446444"/>
            <a:ext cx="11520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Postoci u tekstu odnose se na ostvarenje u 1. - 3. 2024. u usporedbi s 1. - </a:t>
            </a:r>
            <a:r>
              <a:rPr lang="hr-H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Podravka Sans" pitchFamily="50" charset="0"/>
                <a:cs typeface="Arial" panose="020B0604020202020204" pitchFamily="34" charset="0"/>
              </a:rPr>
              <a:t>3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. 2023.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BEEC-027A-4695-BAC3-D21E6F53A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7975949"/>
              </p:ext>
            </p:extLst>
          </p:nvPr>
        </p:nvGraphicFramePr>
        <p:xfrm>
          <a:off x="360000" y="627074"/>
          <a:ext cx="11520000" cy="3267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940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0000" y="2784459"/>
            <a:ext cx="5688000" cy="3554819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Ostvarenje poslovnih programa i kategorija u</a:t>
            </a:r>
            <a:r>
              <a:rPr kumimoji="0" lang="en-GB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</a:t>
            </a:r>
            <a:r>
              <a:rPr kumimoji="0" lang="hr-HR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1. - 3. 2024.</a:t>
            </a:r>
            <a:r>
              <a:rPr kumimoji="0" lang="en-GB" sz="1200" b="1" i="0" strike="noStrike" kern="1200" cap="none" spc="0" normalizeH="0" baseline="3000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</a:t>
            </a:r>
            <a:r>
              <a:rPr kumimoji="0" lang="en-GB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PP Kulinarstvo (+22,3%) →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viši prihodi, ponajviše na tržištu Njemačke, Poljske i Hrvatske. Pritom je u rastu prihoda sadržan efekt provedenog restrukturiranja tržišta Poljske i Njemačke gdje su ostvareni veći prihodi uz rast profitabilnosti,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PP Juhe (+14,8%) →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primarni rast ostvaren je na ključnim tržištima Jugoistočne Europe i Hrvatske. Pozitivnom trendu unutar poslovnog programa Juhe najviše doprinosi potkategorija Bistre juhe,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PP Žitarice, snack i napitci (+11,6%)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viši prihodi kroz rast gotovo svih kategorija, primarno na tržištu Hrvatske. Najznačajniji rast unutar poslovnog programa ostvarila je kategorija Žitarice, potkategorija </a:t>
            </a:r>
            <a:r>
              <a:rPr kumimoji="0" lang="hr-HR" sz="1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Čokolino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,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PP </a:t>
            </a:r>
            <a:r>
              <a:rPr kumimoji="0" lang="hr-HR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Kremni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namazi i Slastice (+19,2%)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viši prihodi ostvareni su na tržištima Hrvatske te u regiji Jugoistočna Europa primarno uslijed rasta kategorije </a:t>
            </a:r>
            <a:r>
              <a:rPr kumimoji="0" lang="hr-HR" sz="1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Kremnih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namaza,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PP Pekarstvo (-</a:t>
            </a:r>
            <a:r>
              <a:rPr lang="hr-HR" sz="1050" b="1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1,7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blagi pad prihoda. Rast prihoda je ostvaren unutar potkategorija Kruh, Slatkih pekarskih proizvoda te Torte i kolači dok je pad prihoda cjelokupnog Poslovnog programa primarno zbog kategorije Mlinarstva,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PP Voće i povrće (+</a:t>
            </a:r>
            <a:r>
              <a:rPr lang="hr-HR" sz="1050" b="1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8,1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koji se od početka 2024. godine izdvojio iz PP Osnovna hrana ostvario je više prihode primarno uslijed rasta kategorija </a:t>
            </a:r>
            <a:r>
              <a:rPr kumimoji="0" lang="hr-HR" sz="1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Kondimenti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, Prerađeno voće te Proizvodi od rajčice. Rastu prihoda od prodaje najviše doprinosi tržište Hrvatske koje je ujedno i najznačajnije tržište u portfelju poslovnog programa,</a:t>
            </a:r>
            <a:endParaRPr kumimoji="0" lang="hr-HR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0000" y="180000"/>
            <a:ext cx="11698444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Rast prihoda od prodaje gotovo svih poslovnih programa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197437" y="3076846"/>
            <a:ext cx="5688000" cy="2970044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numCol="1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PP Osnovna hrana (-14,1%)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niži prihodi, prvenstveno u kategoriji Brašno i potkategoriji Velika pakiranja kod industrijskih kupaca,</a:t>
            </a:r>
            <a:endParaRPr kumimoji="0" lang="hr-HR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PP Mesni proizvodi (+15,0%)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viši prihodi, primarno na tržištu Hrvatske. Rast prihoda proizlazi iz kategorija Suhomesnatih i kobasičarskih proizvoda te kategorije Gotova jela,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PP Riba (-0,9%)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→ niži prihodi, što je primarno uzrokovano padom prihoda prodaje potkategorije Tune, dok novija kategorija Riblje salate bilježi značajniji rast u odnosu na isto razdoblje prethodne godine</a:t>
            </a:r>
            <a:r>
              <a:rPr lang="hr-HR" sz="1050" dirty="0">
                <a:effectLst/>
                <a:latin typeface="Podravka Sans" pitchFamily="50" charset="0"/>
                <a:ea typeface="Podravka Sans" pitchFamily="50" charset="0"/>
              </a:rPr>
              <a:t>,</a:t>
            </a:r>
            <a:endParaRPr kumimoji="0" lang="hr-HR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Lijekovi na recept (-1,8%) →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niži prihodi, ponajviše uslijed pada prihoda od prodaje lijekova za živčani sustav, dok prihodi najznačajnije kategorije dermatoloških lijekova rastu,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Bezreceptni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program (+</a:t>
            </a:r>
            <a:r>
              <a:rPr lang="hr-HR" sz="1050" b="1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13,5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%) →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viši prihodi, kao rezultat rasta prihoda potkategorije OTC lijekovi,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Ostala prodaja (+30,0%)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u segmentu Prehrane Ostala prodaja rasla je za 3,9 </a:t>
            </a:r>
            <a:r>
              <a:rPr kumimoji="0" lang="hr-HR" sz="1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mil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. eura (+48,9%), ponajviše kao rezultat razvoja distribucije na tržištu SAD-a gdje je uključen i prihod ostvaren distribucijom proizvoda Atlantic Grupe. U segmentu Farmaceutike ostala prodaja rasla je 0,8 </a:t>
            </a:r>
            <a:r>
              <a:rPr kumimoji="0" lang="hr-HR" sz="1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mil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. eura (+9,9%), ponajviše uslijed više prodaje trgovačke robe na tržištu Bosne i Hercegovine.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2FAE84-7D27-678E-05AB-3E12C0E9E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86DED-24C5-EE64-165C-EFE56341CF7D}"/>
              </a:ext>
            </a:extLst>
          </p:cNvPr>
          <p:cNvSpPr txBox="1"/>
          <p:nvPr/>
        </p:nvSpPr>
        <p:spPr>
          <a:xfrm>
            <a:off x="360000" y="6446237"/>
            <a:ext cx="115254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Postoci u tekstu odnose se na ostvarenje u 1. - 3. 2024. u usporedbi s 1. - 3. 2023.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8E22A13-1B15-31D5-0854-0B9583D3FF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8670584"/>
              </p:ext>
            </p:extLst>
          </p:nvPr>
        </p:nvGraphicFramePr>
        <p:xfrm>
          <a:off x="323782" y="519419"/>
          <a:ext cx="11532180" cy="2307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0571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0000" y="180000"/>
            <a:ext cx="1152128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Rast prihoda od prodaje gotovo svih regija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738667"/>
            <a:ext cx="5688000" cy="4855432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hr-HR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Ostvarenje regija u 1. - 3. 2024.</a:t>
            </a:r>
            <a:r>
              <a:rPr kumimoji="0" lang="en-GB" sz="1200" b="1" i="0" strike="noStrike" kern="1200" cap="none" spc="0" normalizeH="0" baseline="3000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</a:t>
            </a:r>
            <a:r>
              <a:rPr kumimoji="0" lang="en-GB" sz="12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Tržište Hrvatske i Slovenije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(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+</a:t>
            </a:r>
            <a:r>
              <a:rPr lang="hr-HR" sz="1050" b="1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4,4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)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prihodi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Prehrane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viši su </a:t>
            </a:r>
            <a:r>
              <a:rPr lang="hr-HR" sz="105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5,5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 uslijed rasta prihoda gotovo svih poslovnih programa ponajviše Poslovnog programa Voće i povrće, Poslovnog programa Mesni proizvodi i Poslovnog programa </a:t>
            </a:r>
            <a:r>
              <a:rPr kumimoji="0" lang="hr-HR" sz="1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Kremni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namazi i slastice; prihodi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Farmaceutike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na Tržištu Hrvatske i Slovenije su na razinama prethodne godine,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</a:rPr>
              <a:t>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Jugoistočna Europa (+11,1%)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prihodi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Prehrane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viši su 10,4%, uslijed rasta prihoda gotovo svih poslovnih programa, od kojih su najveći apsolutni rast generirali poslovni programi Kulinarstvo i Juhe; segment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Farmaceutike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ostvario je rast prihoda od 12,5%, ponajviše zbog rasta prihoda Lijekova na recept i </a:t>
            </a:r>
            <a:r>
              <a:rPr lang="hr-HR" sz="105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B</a:t>
            </a:r>
            <a:r>
              <a:rPr kumimoji="0" lang="hr-HR" sz="105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ezreceptnog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programa,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Zapadna Europa i prekooceanske zemlje </a:t>
            </a:r>
            <a:r>
              <a:rPr lang="hr-HR" sz="1050" b="1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(+44,7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prihodi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Prehrane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viši su 44,4% </a:t>
            </a:r>
            <a:r>
              <a:rPr lang="hr-HR" sz="1050" dirty="0">
                <a:effectLst/>
                <a:latin typeface="Podravka Sans" pitchFamily="50" charset="0"/>
                <a:ea typeface="Podravka Sans" pitchFamily="50" charset="0"/>
              </a:rPr>
              <a:t>uslijed rasta prihoda od prodaje Poslovnog programa Kulinarstvo, ali i razvoja distribucije na tržištu SAD-a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; prihodi segmenta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Farmaceutike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viši su </a:t>
            </a:r>
            <a:r>
              <a:rPr lang="hr-HR" sz="105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82,1%,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</a:t>
            </a:r>
            <a:r>
              <a:rPr kumimoji="0" lang="pl-PL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ponajviše 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uslijed rasta prihoda Lijekova na recept,</a:t>
            </a:r>
            <a:endParaRPr kumimoji="0" lang="hr-HR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</a:rPr>
              <a:t>Centralna Europa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(+2,1%)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prihodi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Prehrane </a:t>
            </a:r>
            <a:r>
              <a:rPr lang="hr-HR" sz="105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viši su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0,7%, primarno uslijed rasta prihoda Poslovnog programa Kulinarstvo na tržištu Poljske, što je rezultat prethodno provedenog restrukturiranja tržišta; segment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Farmaceutike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ostvario je rast prihoda od </a:t>
            </a:r>
            <a:r>
              <a:rPr lang="hr-HR" sz="105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10,9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% primarno uslijed viših prihoda kategorije Lijekova na recept,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Istočna Europa (-6,1%)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→ prihodi segmenta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Farmaceutike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su </a:t>
            </a:r>
            <a:r>
              <a:rPr lang="hr-HR" sz="105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niži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9,3%, ponajviše zbog pada prihoda kategorije Lijekova na recept; </a:t>
            </a:r>
            <a:r>
              <a:rPr lang="hr-HR" sz="105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segment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Prehrane </a:t>
            </a:r>
            <a:r>
              <a:rPr kumimoji="0" lang="hr-H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ostvario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</a:t>
            </a:r>
            <a:r>
              <a:rPr kumimoji="0" lang="hr-H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je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 14,8% više prihode</a:t>
            </a:r>
            <a:r>
              <a:rPr lang="hr-HR" sz="1050" dirty="0"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.</a:t>
            </a:r>
            <a:endParaRPr kumimoji="0" lang="hr-HR" sz="10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05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5D789-E9FD-4A08-BBF6-A5367AC6A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CFAA1FD-340C-C5AF-257C-D506C751D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655514"/>
              </p:ext>
            </p:extLst>
          </p:nvPr>
        </p:nvGraphicFramePr>
        <p:xfrm>
          <a:off x="466733" y="3672287"/>
          <a:ext cx="5387657" cy="2408355"/>
        </p:xfrm>
        <a:graphic>
          <a:graphicData uri="http://schemas.openxmlformats.org/drawingml/2006/table">
            <a:tbl>
              <a:tblPr/>
              <a:tblGrid>
                <a:gridCol w="1938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835">
                  <a:extLst>
                    <a:ext uri="{9D8B030D-6E8A-4147-A177-3AD203B41FA5}">
                      <a16:colId xmlns:a16="http://schemas.microsoft.com/office/drawing/2014/main" val="4155890142"/>
                    </a:ext>
                  </a:extLst>
                </a:gridCol>
                <a:gridCol w="861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6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1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(u </a:t>
                      </a:r>
                      <a:r>
                        <a:rPr lang="hr-HR" sz="1100" b="1" i="1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EURm</a:t>
                      </a:r>
                      <a:r>
                        <a:rPr lang="hr-HR" sz="11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)</a:t>
                      </a:r>
                      <a:endParaRPr lang="hr-HR" sz="1100" b="1" i="1" u="none" strike="noStrike" baseline="300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1Q 2023.</a:t>
                      </a:r>
                      <a:endParaRPr lang="hr-HR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2024.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Δ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% promjena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Tržišta Hrvatske i Slovenije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86,3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90,1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3,8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4,4%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4503879"/>
                  </a:ext>
                </a:extLst>
              </a:tr>
              <a:tr h="3356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Jugoistočna Europa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38,6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42,8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4,3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11,1%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311307"/>
                  </a:ext>
                </a:extLst>
              </a:tr>
              <a:tr h="394401">
                <a:tc>
                  <a:txBody>
                    <a:bodyPr/>
                    <a:lstStyle/>
                    <a:p>
                      <a:pPr algn="l" fontAlgn="ctr"/>
                      <a:r>
                        <a:rPr lang="hr-HR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ZE i prekooceanske zemlje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18,2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26,4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8,2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44,7%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Centralna Europa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21,1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21,5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0,4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2,1%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Istočna Europa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11,7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11,0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 (0,7)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 (6,1%)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59">
                <a:tc>
                  <a:txBody>
                    <a:bodyPr/>
                    <a:lstStyle/>
                    <a:p>
                      <a:pPr algn="l" fontAlgn="ctr"/>
                      <a:r>
                        <a:rPr lang="hr-HR" sz="10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Grupa Podravka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175,9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191,8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15,9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9,1%</a:t>
                      </a:r>
                    </a:p>
                  </a:txBody>
                  <a:tcPr marL="0" marR="21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741DAEA-9BFC-2B2E-780F-7F5DC30D513B}"/>
              </a:ext>
            </a:extLst>
          </p:cNvPr>
          <p:cNvSpPr txBox="1"/>
          <p:nvPr/>
        </p:nvSpPr>
        <p:spPr>
          <a:xfrm>
            <a:off x="360000" y="6446237"/>
            <a:ext cx="115254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1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Postoci u tekstu odnose se na ostvarenje u 1. - 3. 2024. u usporedbi s 1. - 3. 2023.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Podravka Sans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45BE24-279A-4211-AB02-614963A7E3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79490"/>
              </p:ext>
            </p:extLst>
          </p:nvPr>
        </p:nvGraphicFramePr>
        <p:xfrm>
          <a:off x="360000" y="647900"/>
          <a:ext cx="5494390" cy="265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262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360000" y="180000"/>
            <a:ext cx="1153264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Segment Prehrane – rast prihoda i profitabilnosti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9FB25-539A-4607-BF1F-DBAC1D5F6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31309-6A00-8BD6-45A5-1C827808F5B3}"/>
              </a:ext>
            </a:extLst>
          </p:cNvPr>
          <p:cNvSpPr txBox="1"/>
          <p:nvPr/>
        </p:nvSpPr>
        <p:spPr>
          <a:xfrm>
            <a:off x="359999" y="6445906"/>
            <a:ext cx="7730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Normaliz</a:t>
            </a:r>
            <a:r>
              <a:rPr kumimoji="0" lang="hr-HR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irano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za jednokratne stavke.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724FC-BC25-3991-9593-D641D95F5CC3}"/>
              </a:ext>
            </a:extLst>
          </p:cNvPr>
          <p:cNvSpPr txBox="1"/>
          <p:nvPr/>
        </p:nvSpPr>
        <p:spPr>
          <a:xfrm>
            <a:off x="359999" y="3874567"/>
            <a:ext cx="11532640" cy="24853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300"/>
              </a:spcAft>
            </a:pPr>
            <a:r>
              <a:rPr lang="pl-PL" sz="1200" b="1" dirty="0">
                <a:solidFill>
                  <a:srgbClr val="DB3832"/>
                </a:solidFill>
                <a:latin typeface="Podravka Sans" pitchFamily="50" charset="0"/>
                <a:ea typeface="Podravka Sans" pitchFamily="50" charset="0"/>
                <a:cs typeface="Arial" panose="020B0604020202020204" pitchFamily="34" charset="0"/>
              </a:rPr>
              <a:t>Profitabilnost segmenta Prehrane u 1. - 3. 2024.: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3CD7E94-1823-7BCC-EA3A-4F57BF8512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77761"/>
              </p:ext>
            </p:extLst>
          </p:nvPr>
        </p:nvGraphicFramePr>
        <p:xfrm>
          <a:off x="359999" y="4182678"/>
          <a:ext cx="11472002" cy="226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024CC7B-82CF-47CB-9FD7-23A47DF42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36992"/>
              </p:ext>
            </p:extLst>
          </p:nvPr>
        </p:nvGraphicFramePr>
        <p:xfrm>
          <a:off x="360000" y="720000"/>
          <a:ext cx="11520004" cy="3030103"/>
        </p:xfrm>
        <a:graphic>
          <a:graphicData uri="http://schemas.openxmlformats.org/drawingml/2006/table">
            <a:tbl>
              <a:tblPr/>
              <a:tblGrid>
                <a:gridCol w="2005420">
                  <a:extLst>
                    <a:ext uri="{9D8B030D-6E8A-4147-A177-3AD203B41FA5}">
                      <a16:colId xmlns:a16="http://schemas.microsoft.com/office/drawing/2014/main" val="1189635396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2179441377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3365645944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1829348606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2046426556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1589422984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1524966367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3532489380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96013163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Prehrana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IZVJEŠTAJNO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NORMALIZ</a:t>
                      </a:r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IRANO</a:t>
                      </a:r>
                      <a:r>
                        <a:rPr lang="hr-HR" sz="1200" b="1" i="0" u="none" strike="noStrike" baseline="300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</a:t>
                      </a:r>
                      <a:endParaRPr lang="en-GB" sz="1200" b="1" i="0" u="none" strike="noStrike" baseline="300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4593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hr-HR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1200" b="1" i="1" u="none" strike="noStrike" noProof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Arial" panose="020B0604020202020204" pitchFamily="34" charset="0"/>
                        </a:rPr>
                        <a:t>EURm</a:t>
                      </a:r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 </a:t>
                      </a:r>
                      <a:r>
                        <a:rPr lang="el-G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Δ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 </a:t>
                      </a:r>
                      <a:r>
                        <a:rPr lang="el-G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Δ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4542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Prihodi od prodaje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131,7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146,5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14,8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11,3%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131,7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146,5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14,8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11,3%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528063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Bruto dobit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40,3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53,2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12,9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32,0%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40,3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53,3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12,9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32,0%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412943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EBITDA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14,5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23,9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9,4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64,8%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14,8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24,1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9,3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62,6%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8498025"/>
                  </a:ext>
                </a:extLst>
              </a:tr>
              <a:tr h="258103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EBIT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8,8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17,8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9,0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101,2%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9,1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18,0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8,8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96,5%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644678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Neto dobit nakon MI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7,4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14,5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7,0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95,0%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7,7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14,6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6,9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90,6%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9598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endParaRPr lang="hr-HR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89262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Bruto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30,6%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36,3%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+570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30,6%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36,4%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+572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00027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EBITDA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11,0%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16,3%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+529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11,2%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16,4%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+518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422504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EBIT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6,7%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12,1%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+543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6,9%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12,3%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+532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1481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Neto marža nakon MI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5,6%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9,9%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+424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5,8%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10,0%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+414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3494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0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360000" y="180000"/>
            <a:ext cx="1153264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Segment Farmaceutike – viši prihodi i profitabilnost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5AA90-35C7-4584-9D35-F957194B2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86DC4CF-89D3-7376-406C-F44474243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19348"/>
              </p:ext>
            </p:extLst>
          </p:nvPr>
        </p:nvGraphicFramePr>
        <p:xfrm>
          <a:off x="360000" y="720000"/>
          <a:ext cx="11520004" cy="3030103"/>
        </p:xfrm>
        <a:graphic>
          <a:graphicData uri="http://schemas.openxmlformats.org/drawingml/2006/table">
            <a:tbl>
              <a:tblPr/>
              <a:tblGrid>
                <a:gridCol w="2005420">
                  <a:extLst>
                    <a:ext uri="{9D8B030D-6E8A-4147-A177-3AD203B41FA5}">
                      <a16:colId xmlns:a16="http://schemas.microsoft.com/office/drawing/2014/main" val="1189635396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2179441377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3365645944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1829348606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2046426556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1589422984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1524966367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3532489380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96013163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Farmaceutika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IZVJEŠTAJNO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NORMALIZ</a:t>
                      </a:r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IRANO</a:t>
                      </a:r>
                      <a:r>
                        <a:rPr lang="hr-HR" sz="1200" b="1" i="0" u="none" strike="noStrike" baseline="300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</a:t>
                      </a:r>
                      <a:endParaRPr lang="en-GB" sz="1200" b="1" i="0" u="none" strike="noStrike" baseline="300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4593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hr-HR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EUR</a:t>
                      </a:r>
                      <a:r>
                        <a:rPr lang="hr-HR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 </a:t>
                      </a:r>
                      <a:r>
                        <a:rPr lang="el-G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Δ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 </a:t>
                      </a:r>
                      <a:r>
                        <a:rPr lang="el-G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Δ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4542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Prihodi od prodaje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44,2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45,3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1,1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2,5%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44,2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45,3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1,1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2,5%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528063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Bruto dobit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22,2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23,4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1,2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5,2%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22,2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23,4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1,2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5,2%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412943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EBITDA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12,8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14,0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1,2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9,3%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12,8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14,0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1,2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9,3%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8498025"/>
                  </a:ext>
                </a:extLst>
              </a:tr>
              <a:tr h="258103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10,6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11,7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1,1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10,7%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10,6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11,7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1,1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10,7%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644678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Neto dobit nakon MI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8,3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9,0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0,7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9,1%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8,3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9,0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0,7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9,1%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9598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endParaRPr lang="hr-HR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</a:endParaRP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89262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Bruto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50,3%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51,6%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+133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50,3%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51,6%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+133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00027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EBITDA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29,0%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30,9%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+192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29,0%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30,9%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+192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422504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24,0%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25,9%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+192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24,0%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25,9%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+192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1481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Neto marža nakon MI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18,7%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19,9%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+120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18,7%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19,9%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 </a:t>
                      </a:r>
                    </a:p>
                  </a:txBody>
                  <a:tcPr marL="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+120 bb</a:t>
                      </a:r>
                    </a:p>
                  </a:txBody>
                  <a:tcPr marL="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34943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3C468B-A4B6-8D97-092E-5B0C005FECEA}"/>
              </a:ext>
            </a:extLst>
          </p:cNvPr>
          <p:cNvSpPr txBox="1"/>
          <p:nvPr/>
        </p:nvSpPr>
        <p:spPr>
          <a:xfrm>
            <a:off x="359999" y="3874567"/>
            <a:ext cx="11532640" cy="24853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300"/>
              </a:spcAft>
            </a:pPr>
            <a:r>
              <a:rPr lang="pl-PL" sz="1200" b="1" dirty="0">
                <a:solidFill>
                  <a:srgbClr val="DB3832"/>
                </a:solidFill>
                <a:latin typeface="Podravka Sans" pitchFamily="50" charset="0"/>
                <a:cs typeface="Arial" panose="020B0604020202020204" pitchFamily="34" charset="0"/>
              </a:rPr>
              <a:t>Profitabilnost segmenta Farmaceutike u 1. - 3. 2024.: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25BB077-7C36-82A5-C4C0-F876D17126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661577"/>
              </p:ext>
            </p:extLst>
          </p:nvPr>
        </p:nvGraphicFramePr>
        <p:xfrm>
          <a:off x="359999" y="4182678"/>
          <a:ext cx="11472002" cy="226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FB473F4-287D-94BA-908F-2CE06FB19E59}"/>
              </a:ext>
            </a:extLst>
          </p:cNvPr>
          <p:cNvSpPr txBox="1"/>
          <p:nvPr/>
        </p:nvSpPr>
        <p:spPr>
          <a:xfrm>
            <a:off x="359999" y="6445906"/>
            <a:ext cx="7730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Normaliz</a:t>
            </a:r>
            <a:r>
              <a:rPr kumimoji="0" lang="hr-HR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irano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za jednokratne stavke.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4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359999" y="174831"/>
            <a:ext cx="1153264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Podravka Grupa – rast prihoda i profitabilnosti iz oba segmenta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AF658-A9E3-4153-B509-4C088C7E0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0A63281-7D4C-A28D-AB18-30BE7599E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729619"/>
              </p:ext>
            </p:extLst>
          </p:nvPr>
        </p:nvGraphicFramePr>
        <p:xfrm>
          <a:off x="360000" y="720000"/>
          <a:ext cx="11520004" cy="3030103"/>
        </p:xfrm>
        <a:graphic>
          <a:graphicData uri="http://schemas.openxmlformats.org/drawingml/2006/table">
            <a:tbl>
              <a:tblPr/>
              <a:tblGrid>
                <a:gridCol w="2005420">
                  <a:extLst>
                    <a:ext uri="{9D8B030D-6E8A-4147-A177-3AD203B41FA5}">
                      <a16:colId xmlns:a16="http://schemas.microsoft.com/office/drawing/2014/main" val="1189635396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2179441377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3365645944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1829348606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2046426556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1589422984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1524966367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3532489380"/>
                    </a:ext>
                  </a:extLst>
                </a:gridCol>
                <a:gridCol w="1189323">
                  <a:extLst>
                    <a:ext uri="{9D8B030D-6E8A-4147-A177-3AD203B41FA5}">
                      <a16:colId xmlns:a16="http://schemas.microsoft.com/office/drawing/2014/main" val="96013163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Grupa</a:t>
                      </a:r>
                      <a:endParaRPr lang="en-GB" sz="12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IZVJEŠTAJNO</a:t>
                      </a:r>
                      <a:endParaRPr lang="en-GB" sz="12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NORMALIZ</a:t>
                      </a:r>
                      <a:r>
                        <a:rPr lang="hr-HR" sz="1200" b="1" i="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IRANO</a:t>
                      </a:r>
                      <a:r>
                        <a:rPr lang="hr-HR" sz="1200" b="1" i="0" u="none" strike="noStrike" kern="1200" baseline="300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  <a:ea typeface="+mn-ea"/>
                          <a:cs typeface="+mn-cs"/>
                        </a:rPr>
                        <a:t>1</a:t>
                      </a:r>
                      <a:endParaRPr lang="en-GB" sz="1200" b="1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4593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hr-HR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 EUR</a:t>
                      </a:r>
                      <a:r>
                        <a:rPr lang="hr-HR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GB" sz="1200" b="1" i="1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 </a:t>
                      </a:r>
                      <a:r>
                        <a:rPr lang="el-G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Δ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3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1Q 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202</a:t>
                      </a:r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</a:t>
                      </a:r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 </a:t>
                      </a:r>
                      <a:r>
                        <a:rPr lang="el-GR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Δ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4542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Prihodi od prodaje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175,9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191,8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15,9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9,1%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175,9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191,8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15,9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9,1%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528063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Bruto dobit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62,5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76,6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14,0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22,5%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62,5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76,6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14,1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22,5%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412943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EBITDA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27,3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37,9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10,6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38,8%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27,6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38,0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10,4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37,9%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8498025"/>
                  </a:ext>
                </a:extLst>
              </a:tr>
              <a:tr h="258103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19,4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29,5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10,1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51,9%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19,7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29,7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10,0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50,5%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644678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Neto dobit nakon MI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15,7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23,5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7,8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49,7%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15,9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23,6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7,7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48,3%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9598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endParaRPr lang="hr-HR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+mn-cs"/>
                      </a:endParaRP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+mn-cs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+mn-cs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 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+mn-cs"/>
                      </a:endParaRP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+mn-cs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+mn-cs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+mn-cs"/>
                      </a:endParaRP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89262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Bruto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35,6%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39,9%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+437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35,6%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40,0%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+439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00027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EBITDA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15,5%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19,7%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+423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15,7%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19,8%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+414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422504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 marža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11,0%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15,4%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+434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11,2%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15,5%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+426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1481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Neto marža nakon MI</a:t>
                      </a:r>
                    </a:p>
                  </a:txBody>
                  <a:tcPr marL="85725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8,9%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12,2%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+332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9,0%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12,3%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 </a:t>
                      </a:r>
                    </a:p>
                  </a:txBody>
                  <a:tcPr marL="216000" marR="34290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+mn-cs"/>
                        </a:rPr>
                        <a:t>+325 bb</a:t>
                      </a:r>
                    </a:p>
                  </a:txBody>
                  <a:tcPr marL="216000" marR="342900" marT="0" marB="0" anchor="ctr">
                    <a:lnL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3494391"/>
                  </a:ext>
                </a:extLst>
              </a:tr>
            </a:tbl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57F372D-1952-B97E-A791-AD9C88A55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143595"/>
              </p:ext>
            </p:extLst>
          </p:nvPr>
        </p:nvGraphicFramePr>
        <p:xfrm>
          <a:off x="359999" y="4182678"/>
          <a:ext cx="11472002" cy="226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19DB263-D827-2AC5-E126-1CF2F94DAE0F}"/>
              </a:ext>
            </a:extLst>
          </p:cNvPr>
          <p:cNvSpPr txBox="1"/>
          <p:nvPr/>
        </p:nvSpPr>
        <p:spPr>
          <a:xfrm>
            <a:off x="359999" y="3874567"/>
            <a:ext cx="11532640" cy="248530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300"/>
              </a:spcAft>
            </a:pPr>
            <a:r>
              <a:rPr lang="pl-PL" sz="1200" b="1" dirty="0">
                <a:solidFill>
                  <a:srgbClr val="DB3832"/>
                </a:solidFill>
                <a:latin typeface="Podravka Sans" pitchFamily="50" charset="0"/>
                <a:cs typeface="Arial" panose="020B0604020202020204" pitchFamily="34" charset="0"/>
              </a:rPr>
              <a:t>Profitabilnost Grupe u 1. - 3. 2024.: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1A0D-6131-07AB-8976-76C916ACAEFE}"/>
              </a:ext>
            </a:extLst>
          </p:cNvPr>
          <p:cNvSpPr txBox="1"/>
          <p:nvPr/>
        </p:nvSpPr>
        <p:spPr>
          <a:xfrm>
            <a:off x="359999" y="6445906"/>
            <a:ext cx="7730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Normaliz</a:t>
            </a:r>
            <a:r>
              <a:rPr kumimoji="0" lang="hr-HR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irano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za jednokratne stavke.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7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78BEC47-0967-C0EE-01CB-94A10E7AE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506999"/>
              </p:ext>
            </p:extLst>
          </p:nvPr>
        </p:nvGraphicFramePr>
        <p:xfrm>
          <a:off x="360000" y="720000"/>
          <a:ext cx="5940000" cy="3024000"/>
        </p:xfrm>
        <a:graphic>
          <a:graphicData uri="http://schemas.openxmlformats.org/drawingml/2006/table">
            <a:tbl>
              <a:tblPr/>
              <a:tblGrid>
                <a:gridCol w="3255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3">
                  <a:extLst>
                    <a:ext uri="{9D8B030D-6E8A-4147-A177-3AD203B41FA5}">
                      <a16:colId xmlns:a16="http://schemas.microsoft.com/office/drawing/2014/main" val="236060758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Troškovi poslovanja 1. - 3. 24.</a:t>
                      </a:r>
                      <a:r>
                        <a:rPr lang="en-GB" sz="11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vs.</a:t>
                      </a:r>
                      <a:r>
                        <a:rPr lang="hr-HR" sz="11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1. - 3. 23</a:t>
                      </a:r>
                      <a:r>
                        <a:rPr lang="hr-HR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%</a:t>
                      </a:r>
                      <a:r>
                        <a:rPr lang="hr-HR" sz="1100" b="1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promjena</a:t>
                      </a:r>
                      <a:endParaRPr lang="en-GB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IZVJEŠTAJNO</a:t>
                      </a:r>
                      <a:endParaRPr lang="en-GB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NORMALIZIRANO</a:t>
                      </a:r>
                      <a:r>
                        <a:rPr lang="hr-HR" sz="1100" b="1" i="0" u="none" strike="noStrike" baseline="300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</a:t>
                      </a:r>
                      <a:endParaRPr lang="en-GB" sz="1100" b="1" i="0" u="none" strike="noStrike" baseline="30000" noProof="0" dirty="0">
                        <a:solidFill>
                          <a:schemeClr val="bg1"/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Troškovi sadržani u prodanim</a:t>
                      </a:r>
                      <a:r>
                        <a:rPr lang="hr-HR" sz="11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proizvodima (COGS)</a:t>
                      </a:r>
                      <a:endParaRPr lang="en-US" sz="110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Opći i administrativni troškovi</a:t>
                      </a:r>
                      <a:r>
                        <a:rPr lang="en-US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(G&amp;A)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hr-HR" sz="11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100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Troškovi prodaje i distribucije</a:t>
                      </a:r>
                      <a:r>
                        <a:rPr lang="en-US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(S&amp;D)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6,3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6,3%</a:t>
                      </a:r>
                      <a:endParaRPr 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Troškovi marketinga</a:t>
                      </a:r>
                      <a:r>
                        <a:rPr lang="en-US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(MEX)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16,6%</a:t>
                      </a:r>
                      <a:endParaRPr 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O</a:t>
                      </a:r>
                      <a:r>
                        <a:rPr lang="hr-HR" sz="11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stali troškovi (prihodi), neto</a:t>
                      </a:r>
                      <a:endParaRPr lang="en-US" sz="1100" b="0" i="0" u="none" strike="noStrike" baseline="300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258,9%</a:t>
                      </a:r>
                      <a:endParaRPr 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271,1%</a:t>
                      </a:r>
                      <a:endParaRPr 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100" b="1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Ukupno</a:t>
                      </a:r>
                      <a:endParaRPr lang="en-US" sz="1100" b="1" i="0" u="none" strike="noStrike" baseline="300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hr-HR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1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0" marR="648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0000" y="188640"/>
            <a:ext cx="11592368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Troškovi poslovanja pod utjecajem investiranja u poboljšanje materijalnih prava zaposlenika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672064" y="720000"/>
            <a:ext cx="5172397" cy="54838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GB" sz="1200" b="1" dirty="0">
                <a:solidFill>
                  <a:srgbClr val="DB3832"/>
                </a:solidFill>
                <a:latin typeface="Podravka Sans" pitchFamily="50" charset="0"/>
                <a:cs typeface="Arial" panose="020B0604020202020204" pitchFamily="34" charset="0"/>
              </a:rPr>
              <a:t>K</a:t>
            </a:r>
            <a:r>
              <a:rPr lang="hr-HR" sz="1200" b="1" dirty="0" err="1">
                <a:solidFill>
                  <a:srgbClr val="DB3832"/>
                </a:solidFill>
                <a:latin typeface="Podravka Sans" pitchFamily="50" charset="0"/>
                <a:cs typeface="Arial" panose="020B0604020202020204" pitchFamily="34" charset="0"/>
              </a:rPr>
              <a:t>ljučne</a:t>
            </a:r>
            <a:r>
              <a:rPr lang="hr-HR" sz="1200" b="1" dirty="0">
                <a:solidFill>
                  <a:srgbClr val="DB3832"/>
                </a:solidFill>
                <a:latin typeface="Podravka Sans" pitchFamily="50" charset="0"/>
                <a:cs typeface="Arial" panose="020B0604020202020204" pitchFamily="34" charset="0"/>
              </a:rPr>
              <a:t> značajke troškova poslovanja u 1. - 3. 2024:</a:t>
            </a:r>
          </a:p>
          <a:p>
            <a:pPr marL="187960" indent="-175260" algn="just">
              <a:lnSpc>
                <a:spcPct val="150000"/>
              </a:lnSpc>
              <a:buFont typeface="Wingdings"/>
              <a:buChar char=""/>
              <a:tabLst>
                <a:tab pos="187960" algn="l"/>
              </a:tabLst>
            </a:pPr>
            <a:r>
              <a:rPr lang="hr-HR" sz="1000" b="1" spc="-5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Troškovi sadržani u prodanim proizvodima </a:t>
            </a:r>
            <a:r>
              <a:rPr lang="hr-HR" sz="1000" b="1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(COGS):</a:t>
            </a:r>
          </a:p>
          <a:p>
            <a:pPr marL="271463" lvl="1" indent="-1778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porasli su 1,7% u odnosu na usporedno razdoblje primarno kao rezultat investiranja u poboljšanje materijalnih prava zaposlenika dok cijene sirovina, ambalaže i energenata bilježe pad u odnosu na prvi kvartal prethodne godine,</a:t>
            </a:r>
          </a:p>
          <a:p>
            <a:pPr marL="187960" lvl="1" indent="-175260" algn="just">
              <a:lnSpc>
                <a:spcPct val="150000"/>
              </a:lnSpc>
              <a:buFont typeface="Wingdings"/>
              <a:buChar char=""/>
              <a:tabLst>
                <a:tab pos="187960" algn="l"/>
              </a:tabLst>
            </a:pPr>
            <a:r>
              <a:rPr lang="it-IT" sz="1000" b="1" spc="-5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Opći i administrativni troškovi (G&amp;A):</a:t>
            </a:r>
          </a:p>
          <a:p>
            <a:pPr marL="271463" lvl="1" indent="-1778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viši za 1,2 </a:t>
            </a:r>
            <a:r>
              <a:rPr lang="hr-HR" sz="1000" dirty="0" err="1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mil</a:t>
            </a: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. eura (+9,8%), ponajviše uslijed investiranja u poboljšanje materijalnih prava zaposlenika,</a:t>
            </a:r>
          </a:p>
          <a:p>
            <a:pPr marL="187960" indent="-175260" algn="just">
              <a:lnSpc>
                <a:spcPct val="150000"/>
              </a:lnSpc>
              <a:buFont typeface="Wingdings"/>
              <a:buChar char=""/>
              <a:tabLst>
                <a:tab pos="187960" algn="l"/>
              </a:tabLst>
            </a:pPr>
            <a:r>
              <a:rPr lang="pl-PL" sz="1000" b="1" spc="-5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Troškovi prodaje i distribucije (S&amp;D):</a:t>
            </a:r>
          </a:p>
          <a:p>
            <a:pPr marL="271463" lvl="1" indent="-1778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viši za 1,4 </a:t>
            </a:r>
            <a:r>
              <a:rPr lang="hr-HR" sz="1000" dirty="0" err="1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mil</a:t>
            </a: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. eura (+6,3%) u odnosu na usporedno razdoblje, ponajviše uslijed investiranja u poboljšanje materijalnih prava zaposlenika te većeg troška amortizacije,</a:t>
            </a:r>
          </a:p>
          <a:p>
            <a:pPr marL="187960" indent="-175260" algn="just">
              <a:lnSpc>
                <a:spcPct val="150000"/>
              </a:lnSpc>
              <a:buFont typeface="Wingdings"/>
              <a:buChar char=""/>
              <a:tabLst>
                <a:tab pos="187960" algn="l"/>
              </a:tabLst>
            </a:pPr>
            <a:r>
              <a:rPr lang="pl-PL" sz="1000" b="1" spc="-5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Troškovi marketinga (MEX):</a:t>
            </a:r>
          </a:p>
          <a:p>
            <a:pPr marL="271463" lvl="1" indent="-1778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viši su za 16,6% u odnosu na usporedno razdoblje. Pritom su troškovi marketing ulaganja viši za 1,5 </a:t>
            </a:r>
            <a:r>
              <a:rPr lang="hr-HR" sz="1000" dirty="0" err="1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mil</a:t>
            </a: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. eura (+36,0%) uslijed povećanih marketinških aktivnosti, dok su troškovi marketing odjela viši za 0,1 </a:t>
            </a:r>
            <a:r>
              <a:rPr lang="hr-HR" sz="1000" dirty="0" err="1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mil</a:t>
            </a: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. eura (+1,5%),</a:t>
            </a:r>
          </a:p>
          <a:p>
            <a:pPr marL="187960" lvl="1" indent="-175260" algn="just">
              <a:lnSpc>
                <a:spcPct val="150000"/>
              </a:lnSpc>
              <a:buFont typeface="Wingdings"/>
              <a:buChar char=""/>
              <a:tabLst>
                <a:tab pos="187960" algn="l"/>
              </a:tabLst>
            </a:pPr>
            <a:r>
              <a:rPr lang="hr-HR" sz="1000" b="1" spc="-5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Ostali troškovi (prihodi), neto:</a:t>
            </a:r>
          </a:p>
          <a:p>
            <a:pPr marL="271463" lvl="1" indent="-18415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1000" b="1" spc="-5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iznosili su -0,2 </a:t>
            </a:r>
            <a:r>
              <a:rPr lang="hr-HR" sz="1000" b="1" spc="-5" dirty="0" err="1">
                <a:solidFill>
                  <a:srgbClr val="595959"/>
                </a:solidFill>
                <a:latin typeface="Podravka Sans" pitchFamily="50" charset="0"/>
                <a:cs typeface="Arial"/>
              </a:rPr>
              <a:t>mil</a:t>
            </a:r>
            <a:r>
              <a:rPr lang="hr-HR" sz="1000" b="1" spc="-5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. eura (</a:t>
            </a:r>
            <a:r>
              <a:rPr lang="hr-HR" sz="1000" spc="-5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pozitivan</a:t>
            </a:r>
            <a:r>
              <a:rPr lang="hr-HR" sz="1000" b="1" spc="-5" dirty="0">
                <a:solidFill>
                  <a:srgbClr val="595959"/>
                </a:solidFill>
                <a:latin typeface="Podravka Sans" pitchFamily="50" charset="0"/>
                <a:cs typeface="Arial"/>
              </a:rPr>
              <a:t> </a:t>
            </a: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utjecaj), dok su u usporednom razdoblju iznosili -0,1 </a:t>
            </a:r>
            <a:r>
              <a:rPr lang="hr-HR" sz="1000" dirty="0" err="1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mil</a:t>
            </a: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. eura (pozitivan utjecaj). Na navedeno su najviše utjecale negativne tečajne razlike koje su u 1. - 3. 2024. godine iznosile 0,2 </a:t>
            </a:r>
            <a:r>
              <a:rPr lang="hr-HR" sz="1000" dirty="0" err="1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mil</a:t>
            </a: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. eura dok su u prethodnom razdoblju negativne tečajne razlike iznosile 0,4 </a:t>
            </a:r>
            <a:r>
              <a:rPr lang="hr-HR" sz="1000" dirty="0" err="1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mil</a:t>
            </a:r>
            <a:r>
              <a:rPr lang="hr-HR" sz="1000" dirty="0">
                <a:solidFill>
                  <a:srgbClr val="595959"/>
                </a:solidFill>
                <a:latin typeface="Podravka Sans" pitchFamily="50" charset="0"/>
                <a:cs typeface="Arial" panose="020B0604020202020204" pitchFamily="34" charset="0"/>
              </a:rPr>
              <a:t>. eura.</a:t>
            </a:r>
            <a:endParaRPr lang="en-GB" sz="1000" dirty="0">
              <a:solidFill>
                <a:srgbClr val="595959"/>
              </a:solidFill>
              <a:latin typeface="Podravka Sans" pitchFamily="50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6C00DF-A268-4D6B-A2AB-FA80A70CA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C49B60-8C98-4D63-B047-F5300F692749}" type="slidenum">
              <a:rPr lang="hr-HR" smtClean="0">
                <a:solidFill>
                  <a:srgbClr val="595959"/>
                </a:solidFill>
              </a:rPr>
              <a:pPr/>
              <a:t>8</a:t>
            </a:fld>
            <a:endParaRPr lang="hr-HR" dirty="0">
              <a:solidFill>
                <a:srgbClr val="595959"/>
              </a:solidFill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25813164-9AE9-9C78-F570-16306122DADA}"/>
              </a:ext>
            </a:extLst>
          </p:cNvPr>
          <p:cNvSpPr/>
          <p:nvPr/>
        </p:nvSpPr>
        <p:spPr>
          <a:xfrm>
            <a:off x="4481619" y="1262054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A6206F1D-0123-AB7D-6158-3D2EDF4FC13E}"/>
              </a:ext>
            </a:extLst>
          </p:cNvPr>
          <p:cNvSpPr/>
          <p:nvPr/>
        </p:nvSpPr>
        <p:spPr>
          <a:xfrm>
            <a:off x="5875011" y="1276224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A02A7157-6FC3-FAC2-F61A-C94583CFA4B9}"/>
              </a:ext>
            </a:extLst>
          </p:cNvPr>
          <p:cNvSpPr/>
          <p:nvPr/>
        </p:nvSpPr>
        <p:spPr>
          <a:xfrm>
            <a:off x="4481619" y="1711028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F4CD27FC-58D4-4E66-51EB-DD63DF336B51}"/>
              </a:ext>
            </a:extLst>
          </p:cNvPr>
          <p:cNvSpPr/>
          <p:nvPr/>
        </p:nvSpPr>
        <p:spPr>
          <a:xfrm>
            <a:off x="5875011" y="1711028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8E42C222-7F4F-F0D8-7FB3-6A1C1562A913}"/>
              </a:ext>
            </a:extLst>
          </p:cNvPr>
          <p:cNvSpPr/>
          <p:nvPr/>
        </p:nvSpPr>
        <p:spPr>
          <a:xfrm>
            <a:off x="4483268" y="3377249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BAADF4D8-0DBD-681E-7D59-A03A901D3C57}"/>
              </a:ext>
            </a:extLst>
          </p:cNvPr>
          <p:cNvSpPr/>
          <p:nvPr/>
        </p:nvSpPr>
        <p:spPr>
          <a:xfrm>
            <a:off x="5875011" y="3415811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21BDEF03-AB81-9F06-2705-6E207D806DBD}"/>
              </a:ext>
            </a:extLst>
          </p:cNvPr>
          <p:cNvSpPr/>
          <p:nvPr/>
        </p:nvSpPr>
        <p:spPr>
          <a:xfrm>
            <a:off x="4481619" y="2135781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78BE6E-28E8-0320-F86C-F40F29B84748}"/>
              </a:ext>
            </a:extLst>
          </p:cNvPr>
          <p:cNvSpPr txBox="1"/>
          <p:nvPr/>
        </p:nvSpPr>
        <p:spPr>
          <a:xfrm>
            <a:off x="359999" y="6445906"/>
            <a:ext cx="7730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Normaliz</a:t>
            </a:r>
            <a:r>
              <a:rPr kumimoji="0" lang="hr-HR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irano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za jednokratne stavke.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C01D2C33-A862-CE94-39B7-8048713A1775}"/>
              </a:ext>
            </a:extLst>
          </p:cNvPr>
          <p:cNvSpPr/>
          <p:nvPr/>
        </p:nvSpPr>
        <p:spPr>
          <a:xfrm>
            <a:off x="4481619" y="2563189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AE9D4C81-6346-8331-D2AD-CDF8DF431D4A}"/>
              </a:ext>
            </a:extLst>
          </p:cNvPr>
          <p:cNvSpPr/>
          <p:nvPr/>
        </p:nvSpPr>
        <p:spPr>
          <a:xfrm>
            <a:off x="4481619" y="3010498"/>
            <a:ext cx="125216" cy="218404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highlight>
                <a:srgbClr val="00FF00"/>
              </a:highlight>
              <a:latin typeface="Podravka Sans" pitchFamily="50" charset="0"/>
            </a:endParaRP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AD61D5A1-8FDC-7600-D3F1-A0F0C54D383B}"/>
              </a:ext>
            </a:extLst>
          </p:cNvPr>
          <p:cNvSpPr/>
          <p:nvPr/>
        </p:nvSpPr>
        <p:spPr>
          <a:xfrm>
            <a:off x="5880498" y="2145832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D86AC45E-0D0B-D363-9BC0-66EE27AC6D8B}"/>
              </a:ext>
            </a:extLst>
          </p:cNvPr>
          <p:cNvSpPr/>
          <p:nvPr/>
        </p:nvSpPr>
        <p:spPr>
          <a:xfrm>
            <a:off x="5875011" y="2563189"/>
            <a:ext cx="125216" cy="21840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F9EC8311-312A-E6CC-D8AB-7A7FBE1DFF5F}"/>
              </a:ext>
            </a:extLst>
          </p:cNvPr>
          <p:cNvSpPr/>
          <p:nvPr/>
        </p:nvSpPr>
        <p:spPr>
          <a:xfrm>
            <a:off x="5875011" y="3018707"/>
            <a:ext cx="125216" cy="218404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latin typeface="Podravka Sans" pitchFamily="50" charset="0"/>
            </a:endParaRP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0000000-0008-0000-0C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345021"/>
              </p:ext>
            </p:extLst>
          </p:nvPr>
        </p:nvGraphicFramePr>
        <p:xfrm>
          <a:off x="251142" y="3855719"/>
          <a:ext cx="6048858" cy="248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4008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60000" y="3600000"/>
            <a:ext cx="5220000" cy="16622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strike="noStrike" kern="1200" cap="none" spc="0" normalizeH="0" baseline="0" noProof="0" dirty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Ključne značajke: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Rast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financijskog duga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→ uslijed rasta obveza za imovinu s pravom korištenja,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hr-HR" sz="1050" b="1" dirty="0">
                <a:latin typeface="Podravka Sans" pitchFamily="50" charset="0"/>
                <a:cs typeface="Arial" panose="020B0604020202020204" pitchFamily="34" charset="0"/>
              </a:rPr>
              <a:t>Pad dugoročnog duga 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→ uslijed redovnih otplata dugoročnih kreditnih obveza,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/>
              </a:rPr>
              <a:t>Prosječan ponderirani trošak duga bez obveza za imovinu s pravom korištenja:</a:t>
            </a:r>
          </a:p>
          <a:p>
            <a:pPr marL="271463" marR="0" lvl="0" indent="-18891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Na 31. ožu</a:t>
            </a:r>
            <a:r>
              <a:rPr lang="hr-HR" sz="1050" dirty="0" err="1">
                <a:latin typeface="Podravka Sans" pitchFamily="50" charset="0"/>
                <a:cs typeface="Arial" panose="020B0604020202020204" pitchFamily="34" charset="0"/>
              </a:rPr>
              <a:t>jka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 2024. → </a:t>
            </a:r>
            <a:r>
              <a:rPr lang="hr-HR" sz="1050" dirty="0">
                <a:latin typeface="Podravka Sans" pitchFamily="50" charset="0"/>
                <a:cs typeface="Arial" panose="020B0604020202020204" pitchFamily="34" charset="0"/>
              </a:rPr>
              <a:t>1,48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%,</a:t>
            </a:r>
          </a:p>
          <a:p>
            <a:pPr marL="271463" marR="0" lvl="0" indent="-188913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Na 31. prosinca 2023. → </a:t>
            </a:r>
            <a:r>
              <a:rPr lang="hr-HR" sz="1050" dirty="0">
                <a:latin typeface="Podravka Sans" pitchFamily="50" charset="0"/>
                <a:cs typeface="Arial" panose="020B0604020202020204" pitchFamily="34" charset="0"/>
              </a:rPr>
              <a:t>0,84</a:t>
            </a: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%.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0000" y="180000"/>
            <a:ext cx="11484000" cy="40805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1" i="0" u="none" strike="noStrike" cap="none" spc="0" normalizeH="0" baseline="0">
                <a:ln>
                  <a:noFill/>
                </a:ln>
                <a:solidFill>
                  <a:srgbClr val="DB3832"/>
                </a:solidFill>
                <a:effectLst/>
                <a:uLnTx/>
                <a:uFillTx/>
                <a:latin typeface="Podravka Sans Bold" pitchFamily="50" charset="0"/>
                <a:ea typeface="Podravka Sans Bold" pitchFamily="50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Kontinuirano poboljšanje pokazatelja zaduženosti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60000" y="6452007"/>
            <a:ext cx="11520000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Svi pokazatelji RDG-a računati su na razini zadnjih 12 mj., a bilančne stavke uzete su na kraju razdoblja,</a:t>
            </a:r>
            <a:r>
              <a:rPr kumimoji="0" lang="hr-HR" sz="9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Podravka Sans" pitchFamily="50" charset="0"/>
                <a:ea typeface="+mn-ea"/>
                <a:cs typeface="Arial" panose="020B0604020202020204" pitchFamily="34" charset="0"/>
              </a:rPr>
              <a:t>Dugoročni i kratkoročni krediti+ obveze za najmove + financijske obveze po fer vrijednosti kroz RDG.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Podravka Sans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4B2ADD-024E-4A0F-AA7C-884051F58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49B60-8C98-4D63-B047-F5300F692749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+mn-e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DE2EB9-A35C-77BB-3D1C-D7367764B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718143"/>
              </p:ext>
            </p:extLst>
          </p:nvPr>
        </p:nvGraphicFramePr>
        <p:xfrm>
          <a:off x="357809" y="715617"/>
          <a:ext cx="7202190" cy="2592000"/>
        </p:xfrm>
        <a:graphic>
          <a:graphicData uri="http://schemas.openxmlformats.org/drawingml/2006/table">
            <a:tbl>
              <a:tblPr/>
              <a:tblGrid>
                <a:gridCol w="2880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 (u </a:t>
                      </a:r>
                      <a:r>
                        <a:rPr lang="hr-HR" sz="1200" b="1" i="1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EURm</a:t>
                      </a:r>
                      <a:r>
                        <a:rPr lang="hr-HR" sz="1200" b="1" i="1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)</a:t>
                      </a:r>
                      <a:r>
                        <a:rPr lang="hr-HR" sz="1200" b="1" i="1" u="none" strike="noStrike" baseline="30000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2023.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1Q 2024.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dravka Sans" pitchFamily="50" charset="0"/>
                        </a:rPr>
                        <a:t>% promjene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38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Financijski dug</a:t>
                      </a:r>
                      <a:r>
                        <a:rPr lang="hr-HR" sz="120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Podravka Sans" pitchFamily="50" charset="0"/>
                        <a:cs typeface="Times New Roman" panose="02020603050405020304" pitchFamily="18" charset="0"/>
                      </a:endParaRPr>
                    </a:p>
                  </a:txBody>
                  <a:tcPr marL="3600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57,4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61,9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7,8%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45038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+mn-ea"/>
                          <a:cs typeface="Times New Roman" panose="02020603050405020304" pitchFamily="18" charset="0"/>
                        </a:rPr>
                        <a:t>Novac i novčani ekvivalenti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42,5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54,0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27,0%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3113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Neto</a:t>
                      </a:r>
                      <a:r>
                        <a:rPr lang="hr-HR" sz="12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dug</a:t>
                      </a:r>
                      <a:endParaRPr lang="hr-HR" sz="120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14,9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7,9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(46,8%)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Troškovi kamata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0,68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0,70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2,6%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Neto dug / normalizirana</a:t>
                      </a:r>
                      <a:r>
                        <a:rPr lang="hr-HR" sz="12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</a:t>
                      </a:r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EBITDA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0,18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0,08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 (52,8%)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Normalizirana EBIT / Trošak</a:t>
                      </a:r>
                      <a:r>
                        <a:rPr lang="hr-HR" sz="1200" b="0" i="0" u="none" strike="noStrik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kamata</a:t>
                      </a:r>
                      <a:endParaRPr lang="hr-HR" sz="1200" b="0" i="0" u="none" strike="noStrike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Podravka Sans" pitchFamily="50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87,3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99,2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13,7%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0" i="0" u="none" strike="noStrike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</a:rPr>
                        <a:t> Omjer kapitala i ukupne imovine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73,9%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73,6%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Podravka Sans" pitchFamily="50" charset="0"/>
                          <a:ea typeface="Podravka Sans" pitchFamily="50" charset="0"/>
                        </a:rPr>
                        <a:t>-32 bb</a:t>
                      </a:r>
                    </a:p>
                  </a:txBody>
                  <a:tcPr marL="180000" marR="57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900-00001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74661"/>
              </p:ext>
            </p:extLst>
          </p:nvPr>
        </p:nvGraphicFramePr>
        <p:xfrm>
          <a:off x="7953634" y="588058"/>
          <a:ext cx="3902328" cy="2558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9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433404"/>
              </p:ext>
            </p:extLst>
          </p:nvPr>
        </p:nvGraphicFramePr>
        <p:xfrm>
          <a:off x="5696786" y="3600000"/>
          <a:ext cx="6147214" cy="2691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2233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Podravka">
      <a:dk1>
        <a:sysClr val="windowText" lastClr="000000"/>
      </a:dk1>
      <a:lt1>
        <a:sysClr val="window" lastClr="FFFFFF"/>
      </a:lt1>
      <a:dk2>
        <a:srgbClr val="DB3832"/>
      </a:dk2>
      <a:lt2>
        <a:srgbClr val="FFC1B8"/>
      </a:lt2>
      <a:accent1>
        <a:srgbClr val="595959"/>
      </a:accent1>
      <a:accent2>
        <a:srgbClr val="FFC1B8"/>
      </a:accent2>
      <a:accent3>
        <a:srgbClr val="A5A5A5"/>
      </a:accent3>
      <a:accent4>
        <a:srgbClr val="B01C27"/>
      </a:accent4>
      <a:accent5>
        <a:srgbClr val="D1D1D1"/>
      </a:accent5>
      <a:accent6>
        <a:srgbClr val="DB3832"/>
      </a:accent6>
      <a:hlink>
        <a:srgbClr val="D1D1D1"/>
      </a:hlink>
      <a:folHlink>
        <a:srgbClr val="B01C27"/>
      </a:folHlink>
    </a:clrScheme>
    <a:fontScheme name="Podravka">
      <a:majorFont>
        <a:latin typeface="Podravka Sans Bold"/>
        <a:ea typeface=""/>
        <a:cs typeface=""/>
      </a:majorFont>
      <a:minorFont>
        <a:latin typeface="Podravk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12479</TotalTime>
  <Words>2951</Words>
  <Application>Microsoft Office PowerPoint</Application>
  <PresentationFormat>Widescreen</PresentationFormat>
  <Paragraphs>625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Courier New</vt:lpstr>
      <vt:lpstr>Fira Sans</vt:lpstr>
      <vt:lpstr>Podravka Sans</vt:lpstr>
      <vt:lpstr>Podravka Sans Bold</vt:lpstr>
      <vt:lpstr>Podravka Sans Light</vt:lpstr>
      <vt:lpstr>Podravka Sans Medium</vt:lpstr>
      <vt:lpstr>Wingdings</vt:lpstr>
      <vt:lpstr>Custom Design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Podravka d.d.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Pobi Mihovil</dc:creator>
  <cp:lastModifiedBy>Kelečić Miroslav</cp:lastModifiedBy>
  <cp:revision>1469</cp:revision>
  <cp:lastPrinted>2023-04-26T07:54:21Z</cp:lastPrinted>
  <dcterms:created xsi:type="dcterms:W3CDTF">2019-06-26T11:11:34Z</dcterms:created>
  <dcterms:modified xsi:type="dcterms:W3CDTF">2024-04-30T08:38:32Z</dcterms:modified>
</cp:coreProperties>
</file>